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</p:sldIdLst>
  <p:sldSz cx="9144000" cy="5143500" type="screen16x9"/>
  <p:notesSz cx="9144000" cy="51435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46BA3660-045B-18EE-3522-DA0685F82407}">
  <a:tblStyle styleId="{46BA3660-045B-18EE-3522-DA0685F82407}" styleName="Нет стиля, нет сетки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  <a:tblStyle styleId="{B676D499-6925-6536-EE18-6CC4A8BE7BCF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4" d="100"/>
          <a:sy n="164" d="100"/>
        </p:scale>
        <p:origin x="-11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итульный слайд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Google Shape;16;p52"/>
          <p:cNvSpPr txBox="1">
            <a:spLocks noGrp="1"/>
          </p:cNvSpPr>
          <p:nvPr>
            <p:ph type="ctrTitle"/>
          </p:nvPr>
        </p:nvSpPr>
        <p:spPr bwMode="auto">
          <a:xfrm>
            <a:off x="685800" y="1597824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7" name="Google Shape;17;p52"/>
          <p:cNvSpPr txBox="1">
            <a:spLocks noGrp="1"/>
          </p:cNvSpPr>
          <p:nvPr>
            <p:ph type="subTitle" idx="1"/>
          </p:nvPr>
        </p:nvSpPr>
        <p:spPr bwMode="auto"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8" name="Google Shape;18;p52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" name="Google Shape;19;p52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" name="Google Shape;20;p52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и вертикальный текст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" name="Google Shape;74;p68"/>
          <p:cNvSpPr txBox="1"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5" name="Google Shape;75;p68"/>
          <p:cNvSpPr txBox="1">
            <a:spLocks noGrp="1"/>
          </p:cNvSpPr>
          <p:nvPr>
            <p:ph type="body" idx="1"/>
          </p:nvPr>
        </p:nvSpPr>
        <p:spPr bwMode="auto"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6" name="Google Shape;76;p68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7" name="Google Shape;77;p68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8" name="Google Shape;78;p68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Вертикальный заголовок и текст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" name="Google Shape;80;p69"/>
          <p:cNvSpPr txBox="1">
            <a:spLocks noGrp="1"/>
          </p:cNvSpPr>
          <p:nvPr>
            <p:ph type="title"/>
          </p:nvPr>
        </p:nvSpPr>
        <p:spPr bwMode="auto">
          <a:xfrm rot="5400000">
            <a:off x="6012656" y="771527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1" name="Google Shape;81;p69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821656" y="-1209673"/>
            <a:ext cx="3290888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2" name="Google Shape;82;p69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3" name="Google Shape;83;p69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4" name="Google Shape;84;p69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1597824"/>
            <a:ext cx="7772400" cy="1102519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11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空白" userDrawn="1">
  <p:cSld name="空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154783"/>
            <a:ext cx="2057400" cy="329088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154783"/>
            <a:ext cx="6019800" cy="329088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空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342900" y="1065212"/>
            <a:ext cx="3886200" cy="73501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685800" y="1943100"/>
            <a:ext cx="3200400" cy="8762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61157" y="2203450"/>
            <a:ext cx="3886200" cy="681037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Пустой слайд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Google Shape;29;p57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0" name="Google Shape;30;p57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1" name="Google Shape;31;p57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3314700" y="137319"/>
            <a:ext cx="1028700" cy="2925763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28600" y="137319"/>
            <a:ext cx="3009900" cy="2925763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342900" y="1065212"/>
            <a:ext cx="3886200" cy="73501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685800" y="1943100"/>
            <a:ext cx="3200400" cy="8762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61157" y="2203450"/>
            <a:ext cx="3886200" cy="681037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раздела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" name="Google Shape;33;p62"/>
          <p:cNvSpPr txBox="1">
            <a:spLocks noGrp="1"/>
          </p:cNvSpPr>
          <p:nvPr>
            <p:ph type="title"/>
          </p:nvPr>
        </p:nvSpPr>
        <p:spPr bwMode="auto"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4" name="Google Shape;34;p62"/>
          <p:cNvSpPr txBox="1">
            <a:spLocks noGrp="1"/>
          </p:cNvSpPr>
          <p:nvPr>
            <p:ph type="body" idx="1"/>
          </p:nvPr>
        </p:nvSpPr>
        <p:spPr bwMode="auto"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35" name="Google Shape;35;p62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6" name="Google Shape;36;p62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7" name="Google Shape;37;p62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3314700" y="137319"/>
            <a:ext cx="1028700" cy="2925763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28600" y="137319"/>
            <a:ext cx="3009900" cy="2925763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342900" y="1065212"/>
            <a:ext cx="3886200" cy="73501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685800" y="1943100"/>
            <a:ext cx="3200400" cy="8762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61157" y="2203450"/>
            <a:ext cx="3886200" cy="681037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61157" y="1453357"/>
            <a:ext cx="3886200" cy="750094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2286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324100" y="800100"/>
            <a:ext cx="2019300" cy="2262982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Два объекта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" name="Google Shape;39;p63"/>
          <p:cNvSpPr txBox="1"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0" name="Google Shape;40;p63"/>
          <p:cNvSpPr txBox="1">
            <a:spLocks noGrp="1"/>
          </p:cNvSpPr>
          <p:nvPr>
            <p:ph type="body" idx="1"/>
          </p:nvPr>
        </p:nvSpPr>
        <p:spPr bwMode="auto">
          <a:xfrm>
            <a:off x="457200" y="900114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41" name="Google Shape;41;p63"/>
          <p:cNvSpPr txBox="1">
            <a:spLocks noGrp="1"/>
          </p:cNvSpPr>
          <p:nvPr>
            <p:ph type="body" idx="2"/>
          </p:nvPr>
        </p:nvSpPr>
        <p:spPr bwMode="auto">
          <a:xfrm>
            <a:off x="4648200" y="900114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42" name="Google Shape;42;p63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3" name="Google Shape;43;p63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" name="Google Shape;44;p63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767556"/>
            <a:ext cx="2020094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28600" y="1087438"/>
            <a:ext cx="2020094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2322513" y="767556"/>
            <a:ext cx="2020888" cy="319881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2322513" y="1087438"/>
            <a:ext cx="2020888" cy="1975644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228600" y="136525"/>
            <a:ext cx="1504157" cy="581025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1787525" y="136525"/>
            <a:ext cx="2555875" cy="292655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28600" y="717550"/>
            <a:ext cx="1504157" cy="2345532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96144" y="2400300"/>
            <a:ext cx="2743200" cy="283369"/>
          </a:xfrm>
        </p:spPr>
        <p:txBody>
          <a:bodyPr anchor="b"/>
          <a:lstStyle>
            <a:lvl1pPr algn="l">
              <a:defRPr sz="1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896144" y="306388"/>
            <a:ext cx="2743200" cy="2057400"/>
          </a:xfr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96144" y="2683669"/>
            <a:ext cx="2743200" cy="402431"/>
          </a:xfrm>
        </p:spPr>
        <p:txBody>
          <a:bodyPr/>
          <a:lstStyle>
            <a:lvl1pPr marL="0" indent="0">
              <a:buNone/>
              <a:defRPr sz="700"/>
            </a:lvl1pPr>
            <a:lvl2pPr marL="228600" indent="0">
              <a:buNone/>
              <a:defRPr sz="600"/>
            </a:lvl2pPr>
            <a:lvl3pPr marL="457200" indent="0">
              <a:buNone/>
              <a:defRPr sz="500"/>
            </a:lvl3pPr>
            <a:lvl4pPr marL="685800" indent="0">
              <a:buNone/>
              <a:defRPr sz="450"/>
            </a:lvl4pPr>
            <a:lvl5pPr marL="914400" indent="0">
              <a:buNone/>
              <a:defRPr sz="450"/>
            </a:lvl5pPr>
            <a:lvl6pPr marL="1143000" indent="0">
              <a:buNone/>
              <a:defRPr sz="450"/>
            </a:lvl6pPr>
            <a:lvl7pPr marL="1371600" indent="0">
              <a:buNone/>
              <a:defRPr sz="450"/>
            </a:lvl7pPr>
            <a:lvl8pPr marL="1600200" indent="0">
              <a:buNone/>
              <a:defRPr sz="450"/>
            </a:lvl8pPr>
            <a:lvl9pPr marL="1828800" indent="0">
              <a:buNone/>
              <a:defRPr sz="4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3314700" y="137319"/>
            <a:ext cx="1028700" cy="2925763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28600" y="137319"/>
            <a:ext cx="3009900" cy="2925763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Сравнение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" name="Google Shape;46;p64"/>
          <p:cNvSpPr txBox="1"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7" name="Google Shape;47;p64"/>
          <p:cNvSpPr txBox="1">
            <a:spLocks noGrp="1"/>
          </p:cNvSpPr>
          <p:nvPr>
            <p:ph type="body" idx="1"/>
          </p:nvPr>
        </p:nvSpPr>
        <p:spPr bwMode="auto"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48" name="Google Shape;48;p64"/>
          <p:cNvSpPr txBox="1">
            <a:spLocks noGrp="1"/>
          </p:cNvSpPr>
          <p:nvPr>
            <p:ph type="body" idx="2"/>
          </p:nvPr>
        </p:nvSpPr>
        <p:spPr bwMode="auto"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49" name="Google Shape;49;p64"/>
          <p:cNvSpPr txBox="1">
            <a:spLocks noGrp="1"/>
          </p:cNvSpPr>
          <p:nvPr>
            <p:ph type="body" idx="3"/>
          </p:nvPr>
        </p:nvSpPr>
        <p:spPr bwMode="auto">
          <a:xfrm>
            <a:off x="4645033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50" name="Google Shape;50;p64"/>
          <p:cNvSpPr txBox="1">
            <a:spLocks noGrp="1"/>
          </p:cNvSpPr>
          <p:nvPr>
            <p:ph type="body" idx="4"/>
          </p:nvPr>
        </p:nvSpPr>
        <p:spPr bwMode="auto">
          <a:xfrm>
            <a:off x="4645033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51" name="Google Shape;51;p64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2" name="Google Shape;52;p64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3" name="Google Shape;53;p6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олько заголовок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" name="Google Shape;55;p65"/>
          <p:cNvSpPr txBox="1"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6" name="Google Shape;56;p65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7" name="Google Shape;57;p65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8" name="Google Shape;58;p65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Объект с подписью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" name="Google Shape;60;p66"/>
          <p:cNvSpPr txBox="1">
            <a:spLocks noGrp="1"/>
          </p:cNvSpPr>
          <p:nvPr>
            <p:ph type="title"/>
          </p:nvPr>
        </p:nvSpPr>
        <p:spPr bwMode="auto">
          <a:xfrm>
            <a:off x="45721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66"/>
          <p:cNvSpPr txBox="1">
            <a:spLocks noGrp="1"/>
          </p:cNvSpPr>
          <p:nvPr>
            <p:ph type="body" idx="1"/>
          </p:nvPr>
        </p:nvSpPr>
        <p:spPr bwMode="auto">
          <a:xfrm>
            <a:off x="3575050" y="204793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62" name="Google Shape;62;p66"/>
          <p:cNvSpPr txBox="1">
            <a:spLocks noGrp="1"/>
          </p:cNvSpPr>
          <p:nvPr>
            <p:ph type="body" idx="2"/>
          </p:nvPr>
        </p:nvSpPr>
        <p:spPr bwMode="auto">
          <a:xfrm>
            <a:off x="457211" y="1076328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pPr>
              <a:defRPr/>
            </a:pPr>
            <a:endParaRPr/>
          </a:p>
        </p:txBody>
      </p:sp>
      <p:sp>
        <p:nvSpPr>
          <p:cNvPr id="63" name="Google Shape;63;p66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66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5" name="Google Shape;65;p66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Рисунок с подписью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" name="Google Shape;67;p67"/>
          <p:cNvSpPr txBox="1">
            <a:spLocks noGrp="1"/>
          </p:cNvSpPr>
          <p:nvPr>
            <p:ph type="title"/>
          </p:nvPr>
        </p:nvSpPr>
        <p:spPr bwMode="auto"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8" name="Google Shape;68;p67"/>
          <p:cNvSpPr>
            <a:spLocks noGrp="1"/>
          </p:cNvSpPr>
          <p:nvPr>
            <p:ph type="pic" idx="2"/>
          </p:nvPr>
        </p:nvSpPr>
        <p:spPr bwMode="auto"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67"/>
          <p:cNvSpPr txBox="1">
            <a:spLocks noGrp="1"/>
          </p:cNvSpPr>
          <p:nvPr>
            <p:ph type="body" idx="1"/>
          </p:nvPr>
        </p:nvSpPr>
        <p:spPr bwMode="auto">
          <a:xfrm>
            <a:off x="1792288" y="4025508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pPr>
              <a:defRPr/>
            </a:pPr>
            <a:endParaRPr/>
          </a:p>
        </p:txBody>
      </p:sp>
      <p:sp>
        <p:nvSpPr>
          <p:cNvPr id="70" name="Google Shape;70;p67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1" name="Google Shape;71;p67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2" name="Google Shape;72;p67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Google Shape;10;p51"/>
          <p:cNvSpPr txBox="1"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oboto"/>
              <a:buNone/>
              <a:defRPr sz="4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51"/>
          <p:cNvSpPr txBox="1"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799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1pPr>
            <a:lvl2pPr marL="914400" marR="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2pPr>
            <a:lvl3pPr marL="1371600" marR="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3pPr>
            <a:lvl4pPr marL="1828800" marR="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4pPr>
            <a:lvl5pPr marL="2286000" marR="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5pPr>
            <a:lvl6pPr marL="2743200" marR="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6pPr>
            <a:lvl7pPr marL="3200400" marR="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7pPr>
            <a:lvl8pPr marL="3657600" marR="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8pPr>
            <a:lvl9pPr marL="4114800" marR="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" name="Google Shape;12;p51"/>
          <p:cNvSpPr txBox="1">
            <a:spLocks noGrp="1"/>
          </p:cNvSpPr>
          <p:nvPr>
            <p:ph type="dt" idx="10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3" name="Google Shape;13;p51"/>
          <p:cNvSpPr txBox="1">
            <a:spLocks noGrp="1"/>
          </p:cNvSpPr>
          <p:nvPr>
            <p:ph type="ftr" idx="11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Roboto Light"/>
                <a:ea typeface="Roboto Light"/>
                <a:cs typeface="Roboto Light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4" name="Google Shape;14;p51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Roboto Light"/>
                <a:ea typeface="Roboto Light"/>
                <a:cs typeface="Roboto Light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pPr marL="0" lvl="0" indent="0" algn="r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7802BE6-21D5-425F-A37C-D16B49B5F5CF}" type="datetimeFigureOut">
              <a:rPr lang="ru-RU"/>
              <a:pPr>
                <a:defRPr/>
              </a:pPr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54F11E3-E8B0-4FE9-9CE5-024853967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457200">
        <a:spcBef>
          <a:spcPts val="0"/>
        </a:spcBef>
        <a:buNone/>
        <a:defRPr sz="2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>
        <a:spcBef>
          <a:spcPts val="0"/>
        </a:spcBef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>
        <a:spcBef>
          <a:spcPts val="0"/>
        </a:spcBef>
        <a:buFont typeface="Arial"/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>
        <a:spcBef>
          <a:spcPts val="0"/>
        </a:spcBef>
        <a:buFont typeface="Arial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>
        <a:spcBef>
          <a:spcPts val="0"/>
        </a:spcBef>
        <a:buFont typeface="Arial"/>
        <a:buChar char="–"/>
        <a:defRPr sz="10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>
        <a:spcBef>
          <a:spcPts val="0"/>
        </a:spcBef>
        <a:buFont typeface="Arial"/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457200">
        <a:spcBef>
          <a:spcPts val="0"/>
        </a:spcBef>
        <a:buNone/>
        <a:defRPr sz="2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>
        <a:spcBef>
          <a:spcPts val="0"/>
        </a:spcBef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>
        <a:spcBef>
          <a:spcPts val="0"/>
        </a:spcBef>
        <a:buFont typeface="Arial"/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>
        <a:spcBef>
          <a:spcPts val="0"/>
        </a:spcBef>
        <a:buFont typeface="Arial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>
        <a:spcBef>
          <a:spcPts val="0"/>
        </a:spcBef>
        <a:buFont typeface="Arial"/>
        <a:buChar char="–"/>
        <a:defRPr sz="10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>
        <a:spcBef>
          <a:spcPts val="0"/>
        </a:spcBef>
        <a:buFont typeface="Arial"/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37319"/>
            <a:ext cx="411480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800100"/>
            <a:ext cx="4114800" cy="2262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228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5/22/2023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562100" y="3178175"/>
            <a:ext cx="1447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3276600" y="3178175"/>
            <a:ext cx="1066800" cy="1825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>
        <a:spcBef>
          <a:spcPts val="0"/>
        </a:spcBef>
        <a:buNone/>
        <a:defRPr sz="2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457200">
        <a:spcBef>
          <a:spcPts val="0"/>
        </a:spcBef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71475" indent="-142875" algn="l" defTabSz="457200">
        <a:spcBef>
          <a:spcPts val="0"/>
        </a:spcBef>
        <a:buFont typeface="Arial"/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>
        <a:spcBef>
          <a:spcPts val="0"/>
        </a:spcBef>
        <a:buFont typeface="Arial"/>
        <a:buChar char="•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>
        <a:spcBef>
          <a:spcPts val="0"/>
        </a:spcBef>
        <a:buFont typeface="Arial"/>
        <a:buChar char="–"/>
        <a:defRPr sz="10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>
        <a:spcBef>
          <a:spcPts val="0"/>
        </a:spcBef>
        <a:buFont typeface="Arial"/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>
        <a:spcBef>
          <a:spcPts val="0"/>
        </a:spcBef>
        <a:buFont typeface="Arial"/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>
        <a:defRPr sz="9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PiigSmYKT_U&amp;feature=youtu.be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5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113.png"/><Relationship Id="rId3" Type="http://schemas.openxmlformats.org/officeDocument/2006/relationships/image" Target="../media/image102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2.png"/><Relationship Id="rId2" Type="http://schemas.openxmlformats.org/officeDocument/2006/relationships/image" Target="../media/image101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29.jpeg"/><Relationship Id="rId15" Type="http://schemas.openxmlformats.org/officeDocument/2006/relationships/image" Target="../media/image4.png"/><Relationship Id="rId10" Type="http://schemas.openxmlformats.org/officeDocument/2006/relationships/image" Target="../media/image107.png"/><Relationship Id="rId4" Type="http://schemas.openxmlformats.org/officeDocument/2006/relationships/image" Target="../media/image28.jpe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20.jpeg"/><Relationship Id="rId7" Type="http://schemas.openxmlformats.org/officeDocument/2006/relationships/image" Target="../media/image122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25.jpeg"/><Relationship Id="rId4" Type="http://schemas.openxmlformats.org/officeDocument/2006/relationships/image" Target="../media/image121.png"/><Relationship Id="rId9" Type="http://schemas.openxmlformats.org/officeDocument/2006/relationships/image" Target="../media/image1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4.png"/><Relationship Id="rId7" Type="http://schemas.openxmlformats.org/officeDocument/2006/relationships/image" Target="../media/image137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5.png"/><Relationship Id="rId9" Type="http://schemas.openxmlformats.org/officeDocument/2006/relationships/image" Target="../media/image13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7" Type="http://schemas.openxmlformats.org/officeDocument/2006/relationships/image" Target="../media/image145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4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5.png"/><Relationship Id="rId7" Type="http://schemas.openxmlformats.org/officeDocument/2006/relationships/image" Target="../media/image15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6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3" Type="http://schemas.openxmlformats.org/officeDocument/2006/relationships/image" Target="../media/image163.png"/><Relationship Id="rId7" Type="http://schemas.openxmlformats.org/officeDocument/2006/relationships/image" Target="../media/image167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66.jpeg"/><Relationship Id="rId11" Type="http://schemas.openxmlformats.org/officeDocument/2006/relationships/image" Target="../media/image5.png"/><Relationship Id="rId5" Type="http://schemas.openxmlformats.org/officeDocument/2006/relationships/image" Target="../media/image165.jpeg"/><Relationship Id="rId10" Type="http://schemas.openxmlformats.org/officeDocument/2006/relationships/image" Target="../media/image4.png"/><Relationship Id="rId4" Type="http://schemas.openxmlformats.org/officeDocument/2006/relationships/image" Target="../media/image164.jpeg"/><Relationship Id="rId9" Type="http://schemas.openxmlformats.org/officeDocument/2006/relationships/image" Target="../media/image16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s://www.youtube.com/watch?v=aY32-kXf8QY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2.png"/><Relationship Id="rId5" Type="http://schemas.openxmlformats.org/officeDocument/2006/relationships/image" Target="../media/image171.jpeg"/><Relationship Id="rId4" Type="http://schemas.openxmlformats.org/officeDocument/2006/relationships/image" Target="../media/image1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hyperlink" Target="mailto:msk@compel.ru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4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jpeg"/><Relationship Id="rId21" Type="http://schemas.openxmlformats.org/officeDocument/2006/relationships/image" Target="../media/image4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7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6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4087902"/>
            <a:ext cx="9143999" cy="1055598"/>
          </a:xfrm>
          <a:prstGeom prst="rect">
            <a:avLst/>
          </a:prstGeom>
          <a:solidFill>
            <a:srgbClr val="032863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b="0" i="0" u="none" strike="noStrike" cap="none" spc="0">
              <a:ln>
                <a:noFill/>
              </a:ln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15" name="Google Shape;315;p1"/>
          <p:cNvSpPr/>
          <p:nvPr/>
        </p:nvSpPr>
        <p:spPr bwMode="auto">
          <a:xfrm>
            <a:off x="6198750" y="4276525"/>
            <a:ext cx="19635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ea typeface="Roboto Light"/>
                <a:cs typeface="Calibri"/>
              </a:rPr>
              <a:t>Миронов Сергей</a:t>
            </a:r>
            <a:endParaRPr sz="1400" b="1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cs typeface="Calibri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ea typeface="Roboto Light"/>
                <a:cs typeface="Calibri"/>
              </a:rPr>
              <a:t>инженер  Компэл</a:t>
            </a:r>
            <a:endParaRPr sz="12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Roboto Light"/>
              <a:cs typeface="Calibri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ea typeface="Roboto Light"/>
                <a:cs typeface="Calibri"/>
              </a:rPr>
              <a:t>по модульным ИП и ХИТ</a:t>
            </a:r>
            <a:endParaRPr sz="12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Roboto Light"/>
              <a:cs typeface="Calibri"/>
            </a:endParaRPr>
          </a:p>
        </p:txBody>
      </p:sp>
      <p:sp>
        <p:nvSpPr>
          <p:cNvPr id="316" name="Google Shape;316;p1"/>
          <p:cNvSpPr/>
          <p:nvPr/>
        </p:nvSpPr>
        <p:spPr bwMode="auto">
          <a:xfrm>
            <a:off x="2627699" y="4296110"/>
            <a:ext cx="19443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 b="1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ea typeface="Roboto Light"/>
                <a:cs typeface="Calibri"/>
              </a:rPr>
              <a:t>Стефан Шэн 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1200" b="0" i="0" u="none" strike="noStrike" cap="none" spc="0">
                <a:ln>
                  <a:noFill/>
                </a:ln>
                <a:solidFill>
                  <a:srgbClr val="FFFFFF"/>
                </a:solidFill>
                <a:latin typeface="Calibri"/>
                <a:ea typeface="Roboto Light"/>
                <a:cs typeface="Calibri"/>
              </a:rPr>
              <a:t>региональный директор по продажам MORNSUN</a:t>
            </a:r>
            <a:endParaRPr sz="1400" b="0" i="0" u="none" strike="noStrike" cap="none" spc="0">
              <a:ln>
                <a:noFill/>
              </a:ln>
              <a:solidFill>
                <a:srgbClr val="FFFFFF"/>
              </a:solidFill>
              <a:latin typeface="Calibri"/>
              <a:ea typeface="Arial"/>
              <a:cs typeface="Calibri"/>
            </a:endParaRPr>
          </a:p>
        </p:txBody>
      </p:sp>
      <p:pic>
        <p:nvPicPr>
          <p:cNvPr id="317" name="Google Shape;317;p1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0" y="0"/>
            <a:ext cx="9143999" cy="4087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 l="34964" t="41213" r="40046" b="25453"/>
          <a:stretch/>
        </p:blipFill>
        <p:spPr bwMode="auto">
          <a:xfrm>
            <a:off x="1619672" y="4189910"/>
            <a:ext cx="844564" cy="844564"/>
          </a:xfrm>
          <a:prstGeom prst="flowChartConnector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5269785" y="4156967"/>
            <a:ext cx="886391" cy="885316"/>
          </a:xfrm>
          <a:prstGeom prst="rect">
            <a:avLst/>
          </a:prstGeom>
        </p:spPr>
      </p:pic>
      <p:cxnSp>
        <p:nvCxnSpPr>
          <p:cNvPr id="4" name="Straight Connector 3"/>
          <p:cNvCxnSpPr>
            <a:cxnSpLocks/>
          </p:cNvCxnSpPr>
          <p:nvPr/>
        </p:nvCxnSpPr>
        <p:spPr bwMode="auto">
          <a:xfrm flipV="1">
            <a:off x="0" y="4084638"/>
            <a:ext cx="9144000" cy="10282"/>
          </a:xfrm>
          <a:prstGeom prst="line">
            <a:avLst/>
          </a:prstGeom>
          <a:ln w="38100">
            <a:solidFill>
              <a:srgbClr val="4F81B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78080" y="599075"/>
          <a:ext cx="8472451" cy="2658549"/>
        </p:xfrm>
        <a:graphic>
          <a:graphicData uri="http://schemas.openxmlformats.org/drawingml/2006/table">
            <a:tbl>
              <a:tblPr firstRow="1" bandRow="1">
                <a:tableStyleId>{46BA3660-045B-18EE-3522-DA0685F82407}</a:tableStyleId>
              </a:tblPr>
              <a:tblGrid>
                <a:gridCol w="936000"/>
                <a:gridCol w="217071"/>
                <a:gridCol w="878693"/>
                <a:gridCol w="478943"/>
                <a:gridCol w="1031569"/>
                <a:gridCol w="957886"/>
                <a:gridCol w="980558"/>
                <a:gridCol w="743510"/>
                <a:gridCol w="1216652"/>
                <a:gridCol w="1031569"/>
              </a:tblGrid>
              <a:tr h="396000"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500">
                        <a:solidFill>
                          <a:srgbClr val="0F0E0C"/>
                        </a:solidFill>
                        <a:latin typeface="Roboto"/>
                        <a:ea typeface="Roboto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500">
                          <a:solidFill>
                            <a:srgbClr val="0F0E0C"/>
                          </a:solidFill>
                          <a:latin typeface="Roboto Medium"/>
                          <a:ea typeface="Roboto Medium"/>
                        </a:rPr>
                        <a:t>Без </a:t>
                      </a:r>
                      <a:r>
                        <a:rPr lang="en-US" sz="1500">
                          <a:solidFill>
                            <a:srgbClr val="0F0E0C"/>
                          </a:solidFill>
                          <a:latin typeface="Roboto Medium"/>
                          <a:ea typeface="Roboto Medium"/>
                        </a:rPr>
                        <a:t>ККМ</a:t>
                      </a:r>
                      <a:endParaRPr/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500">
                          <a:solidFill>
                            <a:srgbClr val="0F0E0C"/>
                          </a:solidFill>
                          <a:latin typeface="Roboto Medium"/>
                          <a:ea typeface="Roboto Medium"/>
                        </a:rPr>
                        <a:t>С</a:t>
                      </a:r>
                      <a:r>
                        <a:rPr lang="en-US" sz="1500">
                          <a:solidFill>
                            <a:srgbClr val="0F0E0C"/>
                          </a:solidFill>
                          <a:latin typeface="Roboto Medium"/>
                          <a:ea typeface="Roboto Medium"/>
                        </a:rPr>
                        <a:t> ККМ</a:t>
                      </a:r>
                      <a:endParaRPr lang="ru-RU" sz="1500"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168657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В кожухе</a:t>
                      </a:r>
                      <a:endParaRPr lang="ru-RU" sz="1200">
                        <a:solidFill>
                          <a:srgbClr val="0070C0"/>
                        </a:solidFill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2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6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LM</a:t>
                      </a:r>
                      <a:endParaRPr lang="ru-RU" sz="16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Roboto Light"/>
                          <a:ea typeface="Roboto"/>
                        </a:rPr>
                        <a:t>Оптимальная стоимость и высокая популярность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15…600 Вт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LMF</a:t>
                      </a:r>
                      <a:endParaRPr lang="ru-RU" sz="16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Roboto Light"/>
                          <a:ea typeface="Roboto"/>
                        </a:rPr>
                        <a:t>Лучшие для промышленного применения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75…</a:t>
                      </a:r>
                      <a:r>
                        <a:rPr lang="ru-RU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1000</a:t>
                      </a:r>
                      <a:r>
                        <a:rPr lang="en-US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 </a:t>
                      </a:r>
                      <a:r>
                        <a:rPr lang="ru-RU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Вт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</a:tcPr>
                </a:tc>
              </a:tr>
              <a:tr h="1093892"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Открытые</a:t>
                      </a:r>
                      <a:endParaRPr/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200">
                        <a:solidFill>
                          <a:schemeClr val="tx1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>
                        <a:latin typeface="Roboto Light"/>
                      </a:endParaRPr>
                    </a:p>
                  </a:txBody>
                  <a:tcPr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 LO</a:t>
                      </a:r>
                      <a:endParaRPr lang="ru-RU" sz="16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Roboto Light"/>
                          <a:ea typeface="Roboto"/>
                        </a:rPr>
                        <a:t>Ничего лишнего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5…120 Вт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LOF</a:t>
                      </a:r>
                      <a:endParaRPr lang="ru-RU" sz="1600">
                        <a:solidFill>
                          <a:srgbClr val="0070C0"/>
                        </a:solidFill>
                        <a:latin typeface="Roboto Light"/>
                        <a:ea typeface="Roboto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>
                        <a:latin typeface="Roboto Light"/>
                      </a:endParaRPr>
                    </a:p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>
                          <a:solidFill>
                            <a:schemeClr val="tx1"/>
                          </a:solidFill>
                          <a:latin typeface="Roboto Light"/>
                        </a:rPr>
                        <a:t>Высокая плотность мощности</a:t>
                      </a:r>
                    </a:p>
                    <a:p>
                      <a:pPr>
                        <a:defRPr/>
                      </a:pPr>
                      <a:endParaRPr lang="ru-RU" sz="1000">
                        <a:latin typeface="Roboto Light"/>
                      </a:endParaRP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200">
                          <a:solidFill>
                            <a:srgbClr val="0070C0"/>
                          </a:solidFill>
                          <a:latin typeface="Roboto Light"/>
                          <a:ea typeface="Roboto"/>
                        </a:rPr>
                        <a:t>120…550 Вт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0" name="Заголовок 1"/>
          <p:cNvSpPr txBox="1"/>
          <p:nvPr/>
        </p:nvSpPr>
        <p:spPr bwMode="auto">
          <a:xfrm>
            <a:off x="84444" y="14272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Источники питания с креплением на шасси</a:t>
            </a:r>
            <a:endParaRPr/>
          </a:p>
        </p:txBody>
      </p:sp>
      <p:pic>
        <p:nvPicPr>
          <p:cNvPr id="23" name="图片 110" descr="120-350w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932040" y="2358961"/>
            <a:ext cx="981861" cy="657149"/>
          </a:xfrm>
          <a:prstGeom prst="rect">
            <a:avLst/>
          </a:prstGeom>
        </p:spPr>
      </p:pic>
      <p:pic>
        <p:nvPicPr>
          <p:cNvPr id="25" name="图片 15" descr="LM150-23B15[1]"/>
          <p:cNvPicPr>
            <a:picLocks noChangeAspect="1" noChangeArrowheads="1"/>
          </p:cNvPicPr>
          <p:nvPr/>
        </p:nvPicPr>
        <p:blipFill>
          <a:blip r:embed="rId3" cstate="print"/>
          <a:srcRect l="11760" t="18332" r="14328" b="16125"/>
          <a:stretch/>
        </p:blipFill>
        <p:spPr bwMode="auto">
          <a:xfrm>
            <a:off x="5004048" y="1332165"/>
            <a:ext cx="770648" cy="55264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1" name="Google Shape;86;p15"/>
          <p:cNvPicPr/>
          <p:nvPr/>
        </p:nvPicPr>
        <p:blipFill>
          <a:blip r:embed="rId4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" name="Прямая соединительная линия 3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 bwMode="auto">
          <a:xfrm>
            <a:off x="393622" y="3784838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>
                <a:latin typeface="Roboto"/>
                <a:ea typeface="Roboto"/>
              </a:rPr>
              <a:t>LM</a:t>
            </a:r>
            <a:r>
              <a:rPr lang="ru-RU" b="1">
                <a:latin typeface="Roboto"/>
                <a:ea typeface="Roboto"/>
              </a:rPr>
              <a:t>100-23В12</a:t>
            </a: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378079" y="3476376"/>
            <a:ext cx="23038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>
                <a:solidFill>
                  <a:srgbClr val="0070C0"/>
                </a:solidFill>
                <a:ea typeface="Roboto"/>
              </a:rPr>
              <a:t>Расшифровка наименования</a:t>
            </a:r>
            <a:endParaRPr lang="ru-RU" sz="1200"/>
          </a:p>
        </p:txBody>
      </p:sp>
      <p:cxnSp>
        <p:nvCxnSpPr>
          <p:cNvPr id="49" name="Прямая соединительная линия 48"/>
          <p:cNvCxnSpPr>
            <a:cxnSpLocks/>
          </p:cNvCxnSpPr>
          <p:nvPr/>
        </p:nvCxnSpPr>
        <p:spPr bwMode="auto">
          <a:xfrm>
            <a:off x="491388" y="4153004"/>
            <a:ext cx="320545" cy="116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cxnSpLocks/>
          </p:cNvCxnSpPr>
          <p:nvPr/>
        </p:nvCxnSpPr>
        <p:spPr bwMode="auto">
          <a:xfrm>
            <a:off x="883941" y="4155336"/>
            <a:ext cx="24570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cxnSpLocks/>
          </p:cNvCxnSpPr>
          <p:nvPr/>
        </p:nvCxnSpPr>
        <p:spPr bwMode="auto">
          <a:xfrm>
            <a:off x="1255396" y="4153004"/>
            <a:ext cx="12285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cxnSpLocks/>
          </p:cNvCxnSpPr>
          <p:nvPr/>
        </p:nvCxnSpPr>
        <p:spPr bwMode="auto">
          <a:xfrm>
            <a:off x="1422443" y="4153689"/>
            <a:ext cx="12285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cxnSpLocks/>
          </p:cNvCxnSpPr>
          <p:nvPr/>
        </p:nvCxnSpPr>
        <p:spPr bwMode="auto">
          <a:xfrm>
            <a:off x="1724794" y="4154166"/>
            <a:ext cx="24570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 bwMode="auto">
          <a:xfrm>
            <a:off x="502233" y="4147021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0070C0"/>
                </a:solidFill>
                <a:latin typeface="Roboto"/>
                <a:ea typeface="Roboto"/>
              </a:rPr>
              <a:t>1</a:t>
            </a:r>
            <a:endParaRPr lang="ru-RU" sz="1400"/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850342" y="4147022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0070C0"/>
                </a:solidFill>
                <a:latin typeface="Roboto"/>
                <a:ea typeface="Roboto"/>
              </a:rPr>
              <a:t>2</a:t>
            </a:r>
            <a:endParaRPr lang="ru-RU" sz="1400"/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1163248" y="4150530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0070C0"/>
                </a:solidFill>
                <a:latin typeface="Roboto"/>
                <a:ea typeface="Roboto"/>
              </a:rPr>
              <a:t>3</a:t>
            </a:r>
            <a:endParaRPr lang="ru-RU" sz="1400"/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1342657" y="4151700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0070C0"/>
                </a:solidFill>
                <a:latin typeface="Roboto"/>
                <a:ea typeface="Roboto"/>
              </a:rPr>
              <a:t>4</a:t>
            </a:r>
            <a:endParaRPr lang="ru-RU" sz="1400"/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1691195" y="4151700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>
                <a:solidFill>
                  <a:srgbClr val="0070C0"/>
                </a:solidFill>
                <a:latin typeface="Roboto"/>
                <a:ea typeface="Roboto"/>
              </a:rPr>
              <a:t>6</a:t>
            </a:r>
            <a:endParaRPr lang="ru-RU" sz="1400"/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2834315" y="3698752"/>
            <a:ext cx="5719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>
                <a:solidFill>
                  <a:srgbClr val="0180CC"/>
                </a:solidFill>
                <a:latin typeface="Roboto"/>
                <a:ea typeface="Roboto"/>
              </a:rPr>
              <a:t>1</a:t>
            </a:r>
            <a:r>
              <a:rPr lang="en-US" sz="1000">
                <a:ea typeface="Roboto"/>
              </a:rPr>
              <a:t> – </a:t>
            </a:r>
            <a:r>
              <a:rPr lang="ru-RU" sz="1000">
                <a:ea typeface="Roboto"/>
              </a:rPr>
              <a:t>серия</a:t>
            </a:r>
            <a:r>
              <a:rPr lang="en-US" sz="1000">
                <a:ea typeface="Roboto"/>
              </a:rPr>
              <a:t> </a:t>
            </a:r>
            <a:r>
              <a:rPr lang="ru-RU" sz="1000">
                <a:ea typeface="Roboto"/>
              </a:rPr>
              <a:t>ИП</a:t>
            </a:r>
            <a:endParaRPr/>
          </a:p>
          <a:p>
            <a:pPr>
              <a:defRPr/>
            </a:pPr>
            <a:r>
              <a:rPr lang="ru-RU" sz="1000">
                <a:solidFill>
                  <a:srgbClr val="0180CC"/>
                </a:solidFill>
                <a:latin typeface="Roboto"/>
                <a:ea typeface="Roboto"/>
              </a:rPr>
              <a:t>2</a:t>
            </a:r>
            <a:r>
              <a:rPr lang="ru-RU" sz="1000">
                <a:ea typeface="Roboto"/>
              </a:rPr>
              <a:t> – номинальная мощность</a:t>
            </a:r>
            <a:endParaRPr/>
          </a:p>
          <a:p>
            <a:pPr>
              <a:defRPr/>
            </a:pPr>
            <a:r>
              <a:rPr lang="ru-RU" sz="1000">
                <a:solidFill>
                  <a:srgbClr val="0180CC"/>
                </a:solidFill>
                <a:latin typeface="Roboto"/>
                <a:ea typeface="Roboto"/>
              </a:rPr>
              <a:t>3</a:t>
            </a:r>
            <a:r>
              <a:rPr lang="ru-RU" sz="1000">
                <a:ea typeface="Roboto"/>
              </a:rPr>
              <a:t> – напряжение изоляции вход-выход (1 - 3000 В</a:t>
            </a:r>
            <a:r>
              <a:rPr lang="en-US" sz="1000">
                <a:ea typeface="Roboto"/>
              </a:rPr>
              <a:t>; 2</a:t>
            </a:r>
            <a:r>
              <a:rPr lang="ru-RU" sz="1000">
                <a:ea typeface="Roboto"/>
              </a:rPr>
              <a:t> </a:t>
            </a:r>
            <a:r>
              <a:rPr lang="en-US" sz="1000">
                <a:ea typeface="Roboto"/>
              </a:rPr>
              <a:t>-</a:t>
            </a:r>
            <a:r>
              <a:rPr lang="ru-RU" sz="1000">
                <a:ea typeface="Roboto"/>
              </a:rPr>
              <a:t> </a:t>
            </a:r>
            <a:r>
              <a:rPr lang="en-US" sz="1000">
                <a:ea typeface="Roboto"/>
              </a:rPr>
              <a:t>4000 </a:t>
            </a:r>
            <a:r>
              <a:rPr lang="ru-RU" sz="1000">
                <a:ea typeface="Roboto"/>
              </a:rPr>
              <a:t>В)</a:t>
            </a:r>
            <a:endParaRPr/>
          </a:p>
          <a:p>
            <a:pPr>
              <a:defRPr/>
            </a:pPr>
            <a:r>
              <a:rPr lang="ru-RU" sz="1000">
                <a:solidFill>
                  <a:srgbClr val="0180CC"/>
                </a:solidFill>
                <a:latin typeface="Roboto"/>
                <a:ea typeface="Roboto"/>
              </a:rPr>
              <a:t>4</a:t>
            </a:r>
            <a:r>
              <a:rPr lang="ru-RU" sz="1000">
                <a:ea typeface="Roboto"/>
              </a:rPr>
              <a:t> – диапазон входного напряжения (0-85…264</a:t>
            </a:r>
            <a:r>
              <a:rPr lang="en-US" sz="1000">
                <a:ea typeface="Roboto"/>
              </a:rPr>
              <a:t> </a:t>
            </a:r>
            <a:r>
              <a:rPr lang="ru-RU" sz="1000">
                <a:ea typeface="Roboto"/>
              </a:rPr>
              <a:t>В</a:t>
            </a:r>
            <a:r>
              <a:rPr lang="en-US" sz="1000">
                <a:ea typeface="Roboto"/>
              </a:rPr>
              <a:t>; 2-165…264</a:t>
            </a:r>
            <a:r>
              <a:rPr lang="ru-RU" sz="1000">
                <a:ea typeface="Roboto"/>
              </a:rPr>
              <a:t> В</a:t>
            </a:r>
            <a:r>
              <a:rPr lang="en-US" sz="1000">
                <a:ea typeface="Roboto"/>
              </a:rPr>
              <a:t>; 3-85…305</a:t>
            </a:r>
            <a:r>
              <a:rPr lang="ru-RU" sz="1000">
                <a:ea typeface="Roboto"/>
              </a:rPr>
              <a:t> В)</a:t>
            </a:r>
            <a:endParaRPr/>
          </a:p>
          <a:p>
            <a:pPr>
              <a:defRPr/>
            </a:pPr>
            <a:r>
              <a:rPr lang="ru-RU" sz="1000">
                <a:solidFill>
                  <a:srgbClr val="0180CC"/>
                </a:solidFill>
                <a:latin typeface="Roboto"/>
                <a:ea typeface="Roboto"/>
              </a:rPr>
              <a:t>5</a:t>
            </a:r>
            <a:r>
              <a:rPr lang="ru-RU" sz="1000">
                <a:ea typeface="Roboto"/>
              </a:rPr>
              <a:t> – количество каналов (</a:t>
            </a:r>
            <a:r>
              <a:rPr lang="en-US" sz="1000">
                <a:ea typeface="Roboto"/>
              </a:rPr>
              <a:t>B – 1; A – 2; C – 3)</a:t>
            </a:r>
            <a:endParaRPr/>
          </a:p>
          <a:p>
            <a:pPr>
              <a:defRPr/>
            </a:pPr>
            <a:r>
              <a:rPr lang="en-US" sz="1000">
                <a:solidFill>
                  <a:srgbClr val="0180CC"/>
                </a:solidFill>
                <a:latin typeface="Roboto"/>
                <a:ea typeface="Roboto"/>
              </a:rPr>
              <a:t>6</a:t>
            </a:r>
            <a:r>
              <a:rPr lang="en-US" sz="1000">
                <a:ea typeface="Roboto"/>
              </a:rPr>
              <a:t> – </a:t>
            </a:r>
            <a:r>
              <a:rPr lang="ru-RU" sz="1000">
                <a:ea typeface="Roboto"/>
              </a:rPr>
              <a:t>номинальное выходное напряжение</a:t>
            </a:r>
            <a:endParaRPr lang="ru-RU" sz="1000"/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1495056" y="4154425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>
                <a:solidFill>
                  <a:srgbClr val="0070C0"/>
                </a:solidFill>
                <a:latin typeface="Roboto"/>
                <a:ea typeface="Roboto"/>
              </a:rPr>
              <a:t>5</a:t>
            </a:r>
            <a:endParaRPr lang="ru-RU" sz="1400"/>
          </a:p>
        </p:txBody>
      </p:sp>
      <p:cxnSp>
        <p:nvCxnSpPr>
          <p:cNvPr id="70" name="Прямая соединительная линия 69"/>
          <p:cNvCxnSpPr>
            <a:cxnSpLocks/>
          </p:cNvCxnSpPr>
          <p:nvPr/>
        </p:nvCxnSpPr>
        <p:spPr bwMode="auto">
          <a:xfrm>
            <a:off x="1565282" y="4153689"/>
            <a:ext cx="12285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22" descr="LM100-23Bxx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1516851" y="1300865"/>
            <a:ext cx="812163" cy="54927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1454823" y="2373490"/>
            <a:ext cx="779302" cy="659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181958" y="1007144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409876" y="1007144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 sz="1200">
              <a:ln>
                <a:solidFill>
                  <a:schemeClr val="bg1"/>
                </a:solidFill>
              </a:ln>
              <a:latin typeface="Roboto Medium"/>
              <a:ea typeface="Roboto Medium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4637794" y="1007144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875432" y="1007144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1" name="文字版面配置區 9"/>
          <p:cNvSpPr txBox="1"/>
          <p:nvPr/>
        </p:nvSpPr>
        <p:spPr bwMode="auto">
          <a:xfrm>
            <a:off x="123160" y="1007144"/>
            <a:ext cx="2198749" cy="588512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Промышленные приборы и оборудование</a:t>
            </a:r>
          </a:p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 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14" name="內容版面配置區 1"/>
          <p:cNvSpPr txBox="1"/>
          <p:nvPr/>
        </p:nvSpPr>
        <p:spPr bwMode="auto">
          <a:xfrm>
            <a:off x="2685074" y="3221387"/>
            <a:ext cx="1444915" cy="864096"/>
          </a:xfrm>
          <a:prstGeom prst="rect">
            <a:avLst/>
          </a:prstGeom>
        </p:spPr>
        <p:txBody>
          <a:bodyPr lIns="68580" tIns="34290" rIns="68580" bIns="34290"/>
          <a:lstStyle>
            <a:lvl1pPr marL="216756" indent="-216756" algn="l" defTabSz="867021">
              <a:lnSpc>
                <a:spcPct val="90000"/>
              </a:lnSpc>
              <a:spcBef>
                <a:spcPts val="948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26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77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728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79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430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81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132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483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Кофемашины</a:t>
            </a:r>
            <a:endParaRPr lang="en-US" sz="1100">
              <a:latin typeface="Roboto"/>
              <a:ea typeface="Microsoft JhengHei"/>
            </a:endParaRPr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Кулеры</a:t>
            </a:r>
            <a:endParaRPr lang="en-US" sz="1100">
              <a:latin typeface="Roboto"/>
              <a:ea typeface="Microsoft JhengHei"/>
            </a:endParaRPr>
          </a:p>
        </p:txBody>
      </p:sp>
      <p:pic>
        <p:nvPicPr>
          <p:cNvPr id="17" name="圖片版面配置區 33" descr="beverage-1840426_1280.jpg"/>
          <p:cNvPicPr>
            <a:picLocks noChangeAspect="1"/>
          </p:cNvPicPr>
          <p:nvPr/>
        </p:nvPicPr>
        <p:blipFill>
          <a:blip r:embed="rId2" cstate="print"/>
          <a:srcRect l="21815" r="21814"/>
          <a:stretch/>
        </p:blipFill>
        <p:spPr bwMode="auto">
          <a:xfrm>
            <a:off x="2799982" y="1836964"/>
            <a:ext cx="1215103" cy="1211150"/>
          </a:xfrm>
          <a:prstGeom prst="ellipse">
            <a:avLst/>
          </a:prstGeom>
        </p:spPr>
      </p:pic>
      <p:sp>
        <p:nvSpPr>
          <p:cNvPr id="20" name="Заголовок 1"/>
          <p:cNvSpPr txBox="1"/>
          <p:nvPr/>
        </p:nvSpPr>
        <p:spPr bwMode="auto">
          <a:xfrm>
            <a:off x="92946" y="0"/>
            <a:ext cx="8873291" cy="8572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>
                <a:latin typeface="Roboto Light"/>
              </a:rPr>
              <a:t>Источники питания с креплением на шасси</a:t>
            </a:r>
            <a:endParaRPr/>
          </a:p>
          <a:p>
            <a:pPr algn="l">
              <a:defRPr/>
            </a:pPr>
            <a:r>
              <a:rPr lang="ru-RU" sz="1500">
                <a:latin typeface="Roboto Light"/>
              </a:rPr>
              <a:t>Применение</a:t>
            </a:r>
          </a:p>
        </p:txBody>
      </p:sp>
      <p:sp>
        <p:nvSpPr>
          <p:cNvPr id="21" name="文字版面配置區 9"/>
          <p:cNvSpPr txBox="1"/>
          <p:nvPr/>
        </p:nvSpPr>
        <p:spPr bwMode="auto">
          <a:xfrm>
            <a:off x="2419596" y="1050878"/>
            <a:ext cx="1975876" cy="588512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50">
                <a:solidFill>
                  <a:schemeClr val="bg1"/>
                </a:solidFill>
                <a:latin typeface="Roboto Medium"/>
                <a:ea typeface="Roboto Medium"/>
              </a:rPr>
              <a:t>Бытовые приборы</a:t>
            </a:r>
            <a:endParaRPr lang="zh-TW" sz="1250">
              <a:solidFill>
                <a:schemeClr val="bg1"/>
              </a:solidFill>
              <a:latin typeface="Roboto Medium"/>
            </a:endParaRPr>
          </a:p>
        </p:txBody>
      </p:sp>
      <p:pic>
        <p:nvPicPr>
          <p:cNvPr id="22" name="圖片版面配置區 25"/>
          <p:cNvPicPr>
            <a:picLocks noChangeAspect="1"/>
          </p:cNvPicPr>
          <p:nvPr/>
        </p:nvPicPr>
        <p:blipFill>
          <a:blip r:embed="rId3" cstate="print"/>
          <a:srcRect l="16642" r="16641"/>
          <a:stretch/>
        </p:blipFill>
        <p:spPr bwMode="auto">
          <a:xfrm>
            <a:off x="628418" y="1836964"/>
            <a:ext cx="1188232" cy="1184366"/>
          </a:xfrm>
          <a:prstGeom prst="ellipse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5067472" y="1836964"/>
            <a:ext cx="1240253" cy="123621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3" name="文字版面配置區 9"/>
          <p:cNvSpPr txBox="1"/>
          <p:nvPr/>
        </p:nvSpPr>
        <p:spPr bwMode="auto">
          <a:xfrm>
            <a:off x="4305394" y="1021722"/>
            <a:ext cx="2757246" cy="588512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Торговое и коммерческое оборудование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24" name="內容版面配置區 1"/>
          <p:cNvSpPr txBox="1"/>
          <p:nvPr/>
        </p:nvSpPr>
        <p:spPr bwMode="auto">
          <a:xfrm>
            <a:off x="4932040" y="3221387"/>
            <a:ext cx="1666936" cy="864097"/>
          </a:xfrm>
          <a:prstGeom prst="rect">
            <a:avLst/>
          </a:prstGeom>
        </p:spPr>
        <p:txBody>
          <a:bodyPr lIns="68580" tIns="34290" rIns="68580" bIns="34290"/>
          <a:lstStyle>
            <a:lvl1pPr marL="216756" indent="-216756" algn="l" defTabSz="867021">
              <a:lnSpc>
                <a:spcPct val="90000"/>
              </a:lnSpc>
              <a:spcBef>
                <a:spcPts val="948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26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77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728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79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430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81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132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483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Постаматы</a:t>
            </a:r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Вендинговые устройства</a:t>
            </a:r>
            <a:endParaRPr lang="en-US" sz="1100">
              <a:latin typeface="Roboto"/>
              <a:ea typeface="Microsoft JhengHei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7290386" y="1836964"/>
            <a:ext cx="1236948" cy="12329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5" name="文字版面配置區 9"/>
          <p:cNvSpPr txBox="1"/>
          <p:nvPr/>
        </p:nvSpPr>
        <p:spPr bwMode="auto">
          <a:xfrm>
            <a:off x="7187671" y="1036300"/>
            <a:ext cx="1442379" cy="588512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Системы безопасности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26" name="內容版面配置區 1"/>
          <p:cNvSpPr txBox="1"/>
          <p:nvPr/>
        </p:nvSpPr>
        <p:spPr bwMode="auto">
          <a:xfrm>
            <a:off x="7010353" y="3221387"/>
            <a:ext cx="2022804" cy="868584"/>
          </a:xfrm>
          <a:prstGeom prst="rect">
            <a:avLst/>
          </a:prstGeom>
        </p:spPr>
        <p:txBody>
          <a:bodyPr lIns="68580" tIns="34290" rIns="68580" bIns="34290"/>
          <a:lstStyle>
            <a:lvl1pPr marL="216756" indent="-216756" algn="l" defTabSz="867021">
              <a:lnSpc>
                <a:spcPct val="90000"/>
              </a:lnSpc>
              <a:spcBef>
                <a:spcPts val="948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26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77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728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79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430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81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132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483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Турникеты</a:t>
            </a:r>
            <a:endParaRPr/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Контроль доступа</a:t>
            </a:r>
            <a:endParaRPr/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Устройства оповещения</a:t>
            </a:r>
            <a:endParaRPr lang="en-US" sz="1100">
              <a:latin typeface="Roboto"/>
              <a:ea typeface="Microsoft JhengHei"/>
            </a:endParaRPr>
          </a:p>
        </p:txBody>
      </p:sp>
      <p:sp>
        <p:nvSpPr>
          <p:cNvPr id="27" name="內容版面配置區 1"/>
          <p:cNvSpPr txBox="1"/>
          <p:nvPr/>
        </p:nvSpPr>
        <p:spPr bwMode="auto">
          <a:xfrm>
            <a:off x="159468" y="3221387"/>
            <a:ext cx="2145505" cy="864096"/>
          </a:xfrm>
          <a:prstGeom prst="rect">
            <a:avLst/>
          </a:prstGeom>
        </p:spPr>
        <p:txBody>
          <a:bodyPr lIns="68580" tIns="34290" rIns="68580" bIns="34290"/>
          <a:lstStyle>
            <a:lvl1pPr marL="216756" indent="-216756" algn="l" defTabSz="867021">
              <a:lnSpc>
                <a:spcPct val="90000"/>
              </a:lnSpc>
              <a:spcBef>
                <a:spcPts val="948"/>
              </a:spcBef>
              <a:buFont typeface="Arial"/>
              <a:buChar char="•"/>
              <a:defRPr sz="26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26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2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377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1728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5079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8430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1781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51327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84836" indent="-216756" algn="l" defTabSz="867021">
              <a:lnSpc>
                <a:spcPct val="90000"/>
              </a:lnSpc>
              <a:spcBef>
                <a:spcPts val="475"/>
              </a:spcBef>
              <a:buFont typeface="Arial"/>
              <a:buChar char="•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Производственное и технологическое оборудование</a:t>
            </a:r>
            <a:endParaRPr lang="en-US" sz="1100">
              <a:latin typeface="Roboto"/>
              <a:ea typeface="Microsoft JhengHei"/>
            </a:endParaRPr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Тестовое оборудование</a:t>
            </a:r>
            <a:endParaRPr/>
          </a:p>
          <a:p>
            <a:pPr marL="171450" lvl="1" indent="-171450">
              <a:lnSpc>
                <a:spcPct val="100000"/>
              </a:lnSpc>
              <a:spcBef>
                <a:spcPts val="800"/>
              </a:spcBef>
              <a:buClr>
                <a:srgbClr val="0084CD"/>
              </a:buClr>
              <a:buSzPct val="120000"/>
              <a:defRPr/>
            </a:pPr>
            <a:r>
              <a:rPr lang="ru-RU" sz="1100">
                <a:latin typeface="Roboto"/>
                <a:ea typeface="Microsoft JhengHei"/>
              </a:rPr>
              <a:t>Электромеханические устройства</a:t>
            </a:r>
            <a:endParaRPr lang="en-US" sz="1100">
              <a:latin typeface="Roboto"/>
              <a:ea typeface="Microsoft JhengHei"/>
            </a:endParaRPr>
          </a:p>
        </p:txBody>
      </p:sp>
      <p:pic>
        <p:nvPicPr>
          <p:cNvPr id="28" name="Google Shape;86;p15"/>
          <p:cNvPicPr/>
          <p:nvPr/>
        </p:nvPicPr>
        <p:blipFill>
          <a:blip r:embed="rId6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Прямая соединительная линия 28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MORNSUN\logo_EN png.png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45" name="任意多边形 55"/>
          <p:cNvSpPr>
            <a:spLocks noChangeArrowheads="1"/>
          </p:cNvSpPr>
          <p:nvPr/>
        </p:nvSpPr>
        <p:spPr bwMode="auto">
          <a:xfrm>
            <a:off x="508617" y="990656"/>
            <a:ext cx="1169194" cy="323850"/>
          </a:xfrm>
          <a:custGeom>
            <a:avLst/>
            <a:gdLst>
              <a:gd name="T0" fmla="*/ 0 w 1558847"/>
              <a:gd name="T1" fmla="*/ 0 h 410013"/>
              <a:gd name="T2" fmla="*/ 1559003 w 1558847"/>
              <a:gd name="T3" fmla="*/ 0 h 410013"/>
              <a:gd name="T4" fmla="*/ 1559003 w 1558847"/>
              <a:gd name="T5" fmla="*/ 454745 h 410013"/>
              <a:gd name="T6" fmla="*/ 0 w 1558847"/>
              <a:gd name="T7" fmla="*/ 454745 h 410013"/>
              <a:gd name="T8" fmla="*/ 0 w 1558847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58847"/>
              <a:gd name="T16" fmla="*/ 0 h 410013"/>
              <a:gd name="T17" fmla="*/ 1558847 w 1558847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58847" h="410013" extrusionOk="0">
                <a:moveTo>
                  <a:pt x="0" y="0"/>
                </a:moveTo>
                <a:lnTo>
                  <a:pt x="1558847" y="0"/>
                </a:lnTo>
                <a:lnTo>
                  <a:pt x="1558847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Одноканальные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 85</a:t>
            </a:r>
            <a:r>
              <a:rPr lang="ru-RU" sz="1000">
                <a:solidFill>
                  <a:srgbClr val="FFFFFF"/>
                </a:solidFill>
                <a:latin typeface="Roboto"/>
              </a:rPr>
              <a:t>…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264</a:t>
            </a:r>
            <a:r>
              <a:rPr lang="ru-RU" sz="1000">
                <a:solidFill>
                  <a:srgbClr val="FFFFFF"/>
                </a:solidFill>
                <a:latin typeface="Roboto"/>
              </a:rPr>
              <a:t> В</a:t>
            </a:r>
            <a:endParaRPr lang="zh-CN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7446" name="任意多边形 56"/>
          <p:cNvSpPr/>
          <p:nvPr/>
        </p:nvSpPr>
        <p:spPr bwMode="auto">
          <a:xfrm>
            <a:off x="720573" y="1408459"/>
            <a:ext cx="739378" cy="29408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2112 h 410013"/>
              <a:gd name="T6" fmla="*/ 0 w 985295"/>
              <a:gd name="T7" fmla="*/ 392112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LM35-20B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47" name="任意多边形 57"/>
          <p:cNvSpPr/>
          <p:nvPr/>
        </p:nvSpPr>
        <p:spPr bwMode="auto">
          <a:xfrm>
            <a:off x="720573" y="1810110"/>
            <a:ext cx="739378" cy="29408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2112 h 410013"/>
              <a:gd name="T6" fmla="*/ 0 w 985295"/>
              <a:gd name="T7" fmla="*/ 392112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LM50-20B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48" name="任意多边形 58"/>
          <p:cNvSpPr/>
          <p:nvPr/>
        </p:nvSpPr>
        <p:spPr bwMode="auto">
          <a:xfrm>
            <a:off x="720573" y="2181586"/>
            <a:ext cx="739378" cy="29408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2112 h 410013"/>
              <a:gd name="T6" fmla="*/ 0 w 985295"/>
              <a:gd name="T7" fmla="*/ 392112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LM75-20B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49" name="任意多边形 59"/>
          <p:cNvSpPr/>
          <p:nvPr/>
        </p:nvSpPr>
        <p:spPr bwMode="auto">
          <a:xfrm>
            <a:off x="720573" y="2538773"/>
            <a:ext cx="739378" cy="29289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0525 h 410013"/>
              <a:gd name="T6" fmla="*/ 0 w 985295"/>
              <a:gd name="T7" fmla="*/ 390525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LM100-20B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0" name="任意多边形 60"/>
          <p:cNvSpPr/>
          <p:nvPr/>
        </p:nvSpPr>
        <p:spPr bwMode="auto">
          <a:xfrm>
            <a:off x="720573" y="2915011"/>
            <a:ext cx="739378" cy="29408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2112 h 410013"/>
              <a:gd name="T6" fmla="*/ 0 w 985295"/>
              <a:gd name="T7" fmla="*/ 392112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8EB4E3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LM150-20B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1" name="任意多边形 61"/>
          <p:cNvSpPr/>
          <p:nvPr/>
        </p:nvSpPr>
        <p:spPr bwMode="auto">
          <a:xfrm>
            <a:off x="720573" y="3292439"/>
            <a:ext cx="739378" cy="29289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0525 h 410013"/>
              <a:gd name="T6" fmla="*/ 0 w 985295"/>
              <a:gd name="T7" fmla="*/ 390525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558ED5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LM200-10B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2" name="任意多边形 62"/>
          <p:cNvSpPr/>
          <p:nvPr/>
        </p:nvSpPr>
        <p:spPr bwMode="auto">
          <a:xfrm>
            <a:off x="720573" y="3668676"/>
            <a:ext cx="739378" cy="292894"/>
          </a:xfrm>
          <a:custGeom>
            <a:avLst/>
            <a:gdLst>
              <a:gd name="T0" fmla="*/ 0 w 985295"/>
              <a:gd name="T1" fmla="*/ 0 h 410013"/>
              <a:gd name="T2" fmla="*/ 985837 w 985295"/>
              <a:gd name="T3" fmla="*/ 0 h 410013"/>
              <a:gd name="T4" fmla="*/ 985837 w 985295"/>
              <a:gd name="T5" fmla="*/ 390525 h 410013"/>
              <a:gd name="T6" fmla="*/ 0 w 985295"/>
              <a:gd name="T7" fmla="*/ 390525 h 410013"/>
              <a:gd name="T8" fmla="*/ 0 w 98529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5295"/>
              <a:gd name="T16" fmla="*/ 0 h 410013"/>
              <a:gd name="T17" fmla="*/ 985295 w 98529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5295" h="410013" extrusionOk="0">
                <a:moveTo>
                  <a:pt x="0" y="0"/>
                </a:moveTo>
                <a:lnTo>
                  <a:pt x="985295" y="0"/>
                </a:lnTo>
                <a:lnTo>
                  <a:pt x="98529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558ED5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LM350-10B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3" name="任意多边形 63"/>
          <p:cNvSpPr>
            <a:spLocks noChangeArrowheads="1"/>
          </p:cNvSpPr>
          <p:nvPr/>
        </p:nvSpPr>
        <p:spPr bwMode="auto">
          <a:xfrm>
            <a:off x="1822968" y="985479"/>
            <a:ext cx="1237059" cy="323850"/>
          </a:xfrm>
          <a:custGeom>
            <a:avLst/>
            <a:gdLst>
              <a:gd name="T0" fmla="*/ 0 w 1649575"/>
              <a:gd name="T1" fmla="*/ 0 h 410013"/>
              <a:gd name="T2" fmla="*/ 1649249 w 1649575"/>
              <a:gd name="T3" fmla="*/ 0 h 410013"/>
              <a:gd name="T4" fmla="*/ 1649249 w 1649575"/>
              <a:gd name="T5" fmla="*/ 454745 h 410013"/>
              <a:gd name="T6" fmla="*/ 0 w 1649575"/>
              <a:gd name="T7" fmla="*/ 454745 h 410013"/>
              <a:gd name="T8" fmla="*/ 0 w 164957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49575"/>
              <a:gd name="T16" fmla="*/ 0 h 410013"/>
              <a:gd name="T17" fmla="*/ 1649575 w 164957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49575" h="410013" extrusionOk="0">
                <a:moveTo>
                  <a:pt x="0" y="0"/>
                </a:moveTo>
                <a:lnTo>
                  <a:pt x="1649575" y="0"/>
                </a:lnTo>
                <a:lnTo>
                  <a:pt x="164957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Одноканальные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 165</a:t>
            </a:r>
            <a:r>
              <a:rPr lang="ru-RU" sz="1000">
                <a:solidFill>
                  <a:srgbClr val="FFFFFF"/>
                </a:solidFill>
                <a:latin typeface="Roboto"/>
              </a:rPr>
              <a:t>…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264</a:t>
            </a:r>
            <a:r>
              <a:rPr lang="ru-RU" sz="1000">
                <a:solidFill>
                  <a:srgbClr val="FFFFFF"/>
                </a:solidFill>
                <a:latin typeface="Roboto"/>
              </a:rPr>
              <a:t> В</a:t>
            </a:r>
            <a:endParaRPr lang="zh-CN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7454" name="任意多边形 139"/>
          <p:cNvSpPr>
            <a:spLocks noChangeArrowheads="1"/>
          </p:cNvSpPr>
          <p:nvPr/>
        </p:nvSpPr>
        <p:spPr bwMode="auto">
          <a:xfrm>
            <a:off x="2028945" y="1396654"/>
            <a:ext cx="825104" cy="294084"/>
          </a:xfrm>
          <a:custGeom>
            <a:avLst/>
            <a:gdLst>
              <a:gd name="T0" fmla="*/ 0 w 1100165"/>
              <a:gd name="T1" fmla="*/ 0 h 410013"/>
              <a:gd name="T2" fmla="*/ 1099691 w 1100165"/>
              <a:gd name="T3" fmla="*/ 0 h 410013"/>
              <a:gd name="T4" fmla="*/ 1099691 w 1100165"/>
              <a:gd name="T5" fmla="*/ 185038 h 410013"/>
              <a:gd name="T6" fmla="*/ 0 w 1100165"/>
              <a:gd name="T7" fmla="*/ 185038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LM35-22B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55" name="任意多边形 65"/>
          <p:cNvSpPr/>
          <p:nvPr/>
        </p:nvSpPr>
        <p:spPr bwMode="auto">
          <a:xfrm>
            <a:off x="2028945" y="1763367"/>
            <a:ext cx="825104" cy="29408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LM50-22B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6" name="任意多边形 66"/>
          <p:cNvSpPr/>
          <p:nvPr/>
        </p:nvSpPr>
        <p:spPr bwMode="auto">
          <a:xfrm>
            <a:off x="2028945" y="2134842"/>
            <a:ext cx="825104" cy="29408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LM75-22B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7" name="任意多边形 67"/>
          <p:cNvSpPr/>
          <p:nvPr/>
        </p:nvSpPr>
        <p:spPr bwMode="auto">
          <a:xfrm>
            <a:off x="2028945" y="2492029"/>
            <a:ext cx="825104" cy="29289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LM100-22B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8" name="任意多边形 68"/>
          <p:cNvSpPr/>
          <p:nvPr/>
        </p:nvSpPr>
        <p:spPr bwMode="auto">
          <a:xfrm>
            <a:off x="2028945" y="2868267"/>
            <a:ext cx="825104" cy="29408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0000"/>
            </a:srgbClr>
          </a:solidFill>
          <a:ln w="12700" algn="ctr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LM150-22B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59" name="任意多边形 69"/>
          <p:cNvSpPr/>
          <p:nvPr/>
        </p:nvSpPr>
        <p:spPr bwMode="auto">
          <a:xfrm>
            <a:off x="2028945" y="3245695"/>
            <a:ext cx="825104" cy="29289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algn="ctr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LM200-12B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0" name="任意多边形 70"/>
          <p:cNvSpPr/>
          <p:nvPr/>
        </p:nvSpPr>
        <p:spPr bwMode="auto">
          <a:xfrm>
            <a:off x="2028945" y="3621932"/>
            <a:ext cx="825104" cy="29289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algn="ctr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LM350-12B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1" name="任意多边形 71"/>
          <p:cNvSpPr>
            <a:spLocks noChangeArrowheads="1"/>
          </p:cNvSpPr>
          <p:nvPr/>
        </p:nvSpPr>
        <p:spPr bwMode="auto">
          <a:xfrm>
            <a:off x="4391421" y="996767"/>
            <a:ext cx="1140505" cy="323850"/>
          </a:xfrm>
          <a:custGeom>
            <a:avLst/>
            <a:gdLst>
              <a:gd name="T0" fmla="*/ 0 w 1226793"/>
              <a:gd name="T1" fmla="*/ 0 h 410013"/>
              <a:gd name="T2" fmla="*/ 1512275 w 1226793"/>
              <a:gd name="T3" fmla="*/ 0 h 410013"/>
              <a:gd name="T4" fmla="*/ 1512275 w 1226793"/>
              <a:gd name="T5" fmla="*/ 454745 h 410013"/>
              <a:gd name="T6" fmla="*/ 0 w 1226793"/>
              <a:gd name="T7" fmla="*/ 454745 h 410013"/>
              <a:gd name="T8" fmla="*/ 0 w 1226793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26793"/>
              <a:gd name="T16" fmla="*/ 0 h 410013"/>
              <a:gd name="T17" fmla="*/ 1226793 w 1226793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26793" h="410013" extrusionOk="0">
                <a:moveTo>
                  <a:pt x="0" y="0"/>
                </a:moveTo>
                <a:lnTo>
                  <a:pt x="1226793" y="0"/>
                </a:lnTo>
                <a:lnTo>
                  <a:pt x="1226793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Многоканальные</a:t>
            </a:r>
            <a:endParaRPr lang="en-US" sz="1000">
              <a:solidFill>
                <a:srgbClr val="FFFFFF"/>
              </a:solidFill>
              <a:latin typeface="Roboto"/>
              <a:cs typeface="Tahoma"/>
            </a:endParaRPr>
          </a:p>
        </p:txBody>
      </p:sp>
      <p:sp>
        <p:nvSpPr>
          <p:cNvPr id="73" name="任意多边形 72"/>
          <p:cNvSpPr/>
          <p:nvPr/>
        </p:nvSpPr>
        <p:spPr bwMode="auto">
          <a:xfrm>
            <a:off x="4649039" y="1407375"/>
            <a:ext cx="726281" cy="294084"/>
          </a:xfrm>
          <a:custGeom>
            <a:avLst/>
            <a:gdLst>
              <a:gd name="connsiteX0" fmla="*/ 0 w 967214"/>
              <a:gd name="connsiteY0" fmla="*/ 0 h 410013"/>
              <a:gd name="connsiteX1" fmla="*/ 967214 w 967214"/>
              <a:gd name="connsiteY1" fmla="*/ 0 h 410013"/>
              <a:gd name="connsiteX2" fmla="*/ 967214 w 967214"/>
              <a:gd name="connsiteY2" fmla="*/ 410013 h 410013"/>
              <a:gd name="connsiteX3" fmla="*/ 0 w 967214"/>
              <a:gd name="connsiteY3" fmla="*/ 410013 h 410013"/>
              <a:gd name="connsiteX4" fmla="*/ 0 w 967214"/>
              <a:gd name="connsiteY4" fmla="*/ 0 h 410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lIns="6668" tIns="6668" rIns="6668" bIns="6668" spcCol="953" anchor="ctr"/>
          <a:lstStyle/>
          <a:p>
            <a:pPr algn="ctr" defTabSz="466725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prstClr val="black"/>
                </a:solidFill>
                <a:ea typeface="Tahoma"/>
                <a:cs typeface="Tahoma"/>
              </a:rPr>
              <a:t>LM35-10D</a:t>
            </a:r>
            <a:endParaRPr/>
          </a:p>
        </p:txBody>
      </p:sp>
      <p:sp>
        <p:nvSpPr>
          <p:cNvPr id="17463" name="任意多边形 73"/>
          <p:cNvSpPr/>
          <p:nvPr/>
        </p:nvSpPr>
        <p:spPr bwMode="auto">
          <a:xfrm>
            <a:off x="4649039" y="1774088"/>
            <a:ext cx="726281" cy="29408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2112 h 410013"/>
              <a:gd name="T6" fmla="*/ 0 w 967214"/>
              <a:gd name="T7" fmla="*/ 392112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LM50-10D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4" name="任意多边形 74"/>
          <p:cNvSpPr/>
          <p:nvPr/>
        </p:nvSpPr>
        <p:spPr bwMode="auto">
          <a:xfrm>
            <a:off x="4649039" y="2145563"/>
            <a:ext cx="726281" cy="29408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2112 h 410013"/>
              <a:gd name="T6" fmla="*/ 0 w 967214"/>
              <a:gd name="T7" fmla="*/ 392112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LM75-10D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5" name="任意多边形 75"/>
          <p:cNvSpPr/>
          <p:nvPr/>
        </p:nvSpPr>
        <p:spPr bwMode="auto">
          <a:xfrm>
            <a:off x="4649039" y="2502750"/>
            <a:ext cx="726281" cy="29289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0525 h 410013"/>
              <a:gd name="T6" fmla="*/ 0 w 967214"/>
              <a:gd name="T7" fmla="*/ 390525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LM100-10D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6" name="任意多边形 76"/>
          <p:cNvSpPr/>
          <p:nvPr/>
        </p:nvSpPr>
        <p:spPr bwMode="auto">
          <a:xfrm>
            <a:off x="4649039" y="2878988"/>
            <a:ext cx="726281" cy="29408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2112 h 410013"/>
              <a:gd name="T6" fmla="*/ 0 w 967214"/>
              <a:gd name="T7" fmla="*/ 392112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LM35-10C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7" name="任意多边形 77"/>
          <p:cNvSpPr/>
          <p:nvPr/>
        </p:nvSpPr>
        <p:spPr bwMode="auto">
          <a:xfrm>
            <a:off x="4649039" y="3256416"/>
            <a:ext cx="726281" cy="29289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0525 h 410013"/>
              <a:gd name="T6" fmla="*/ 0 w 967214"/>
              <a:gd name="T7" fmla="*/ 390525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LM50-10C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8" name="任意多边形 78"/>
          <p:cNvSpPr/>
          <p:nvPr/>
        </p:nvSpPr>
        <p:spPr bwMode="auto">
          <a:xfrm>
            <a:off x="4649039" y="3632653"/>
            <a:ext cx="726281" cy="292894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0525 h 410013"/>
              <a:gd name="T6" fmla="*/ 0 w 967214"/>
              <a:gd name="T7" fmla="*/ 390525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LM75-10C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69" name="任意多边形 79"/>
          <p:cNvSpPr/>
          <p:nvPr/>
        </p:nvSpPr>
        <p:spPr bwMode="auto">
          <a:xfrm>
            <a:off x="4649039" y="4013653"/>
            <a:ext cx="726281" cy="294085"/>
          </a:xfrm>
          <a:custGeom>
            <a:avLst/>
            <a:gdLst>
              <a:gd name="T0" fmla="*/ 0 w 967214"/>
              <a:gd name="T1" fmla="*/ 0 h 410013"/>
              <a:gd name="T2" fmla="*/ 968375 w 967214"/>
              <a:gd name="T3" fmla="*/ 0 h 410013"/>
              <a:gd name="T4" fmla="*/ 968375 w 967214"/>
              <a:gd name="T5" fmla="*/ 392113 h 410013"/>
              <a:gd name="T6" fmla="*/ 0 w 967214"/>
              <a:gd name="T7" fmla="*/ 392113 h 410013"/>
              <a:gd name="T8" fmla="*/ 0 w 967214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67214"/>
              <a:gd name="T16" fmla="*/ 0 h 410013"/>
              <a:gd name="T17" fmla="*/ 967214 w 967214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67214" h="410013" extrusionOk="0">
                <a:moveTo>
                  <a:pt x="0" y="0"/>
                </a:moveTo>
                <a:lnTo>
                  <a:pt x="967214" y="0"/>
                </a:lnTo>
                <a:lnTo>
                  <a:pt x="967214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2700" algn="ctr">
            <a:solidFill>
              <a:schemeClr val="bg2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LM100-10C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70" name="任意多边形 80"/>
          <p:cNvSpPr>
            <a:spLocks noChangeArrowheads="1"/>
          </p:cNvSpPr>
          <p:nvPr/>
        </p:nvSpPr>
        <p:spPr bwMode="auto">
          <a:xfrm>
            <a:off x="5772607" y="678833"/>
            <a:ext cx="2282709" cy="223138"/>
          </a:xfrm>
          <a:custGeom>
            <a:avLst/>
            <a:gdLst>
              <a:gd name="T0" fmla="*/ 0 w 1580135"/>
              <a:gd name="T1" fmla="*/ 0 h 410013"/>
              <a:gd name="T2" fmla="*/ 1582166 w 1580135"/>
              <a:gd name="T3" fmla="*/ 0 h 410013"/>
              <a:gd name="T4" fmla="*/ 1582166 w 1580135"/>
              <a:gd name="T5" fmla="*/ 454745 h 410013"/>
              <a:gd name="T6" fmla="*/ 0 w 1580135"/>
              <a:gd name="T7" fmla="*/ 454745 h 410013"/>
              <a:gd name="T8" fmla="*/ 0 w 158013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80135"/>
              <a:gd name="T16" fmla="*/ 0 h 410013"/>
              <a:gd name="T17" fmla="*/ 1580135 w 158013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80135" h="410013" extrusionOk="0">
                <a:moveTo>
                  <a:pt x="0" y="0"/>
                </a:moveTo>
                <a:lnTo>
                  <a:pt x="1580135" y="0"/>
                </a:lnTo>
                <a:lnTo>
                  <a:pt x="158013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180CC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 b="1">
                <a:latin typeface="Roboto Light"/>
              </a:rPr>
              <a:t>С</a:t>
            </a:r>
            <a:r>
              <a:rPr lang="en-US" sz="1000" b="1">
                <a:latin typeface="Roboto Light"/>
              </a:rPr>
              <a:t> </a:t>
            </a:r>
            <a:r>
              <a:rPr lang="ru-RU" sz="1000" b="1">
                <a:latin typeface="Roboto Light"/>
              </a:rPr>
              <a:t>ККМ</a:t>
            </a:r>
            <a:endParaRPr lang="en-US" sz="1000" b="1">
              <a:latin typeface="Roboto Light"/>
            </a:endParaRPr>
          </a:p>
        </p:txBody>
      </p:sp>
      <p:sp>
        <p:nvSpPr>
          <p:cNvPr id="17471" name="任意多边形 81"/>
          <p:cNvSpPr>
            <a:spLocks noChangeArrowheads="1"/>
          </p:cNvSpPr>
          <p:nvPr/>
        </p:nvSpPr>
        <p:spPr bwMode="auto">
          <a:xfrm>
            <a:off x="5928451" y="1416538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LMF75-20B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72" name="任意多边形 82"/>
          <p:cNvSpPr>
            <a:spLocks noChangeArrowheads="1"/>
          </p:cNvSpPr>
          <p:nvPr/>
        </p:nvSpPr>
        <p:spPr bwMode="auto">
          <a:xfrm>
            <a:off x="5928451" y="1783251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LMF100-20B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73" name="任意多边形 83"/>
          <p:cNvSpPr>
            <a:spLocks noChangeArrowheads="1"/>
          </p:cNvSpPr>
          <p:nvPr/>
        </p:nvSpPr>
        <p:spPr bwMode="auto">
          <a:xfrm>
            <a:off x="5928451" y="2154726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LMF150-20B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74" name="任意多边形 84"/>
          <p:cNvSpPr>
            <a:spLocks noChangeArrowheads="1"/>
          </p:cNvSpPr>
          <p:nvPr/>
        </p:nvSpPr>
        <p:spPr bwMode="auto">
          <a:xfrm>
            <a:off x="5928451" y="2511913"/>
            <a:ext cx="857250" cy="29289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79172 h 410013"/>
              <a:gd name="T6" fmla="*/ 0 w 1142085"/>
              <a:gd name="T7" fmla="*/ 179172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LMF200-20B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75" name="任意多边形 85"/>
          <p:cNvSpPr>
            <a:spLocks noChangeArrowheads="1"/>
          </p:cNvSpPr>
          <p:nvPr/>
        </p:nvSpPr>
        <p:spPr bwMode="auto">
          <a:xfrm>
            <a:off x="5928451" y="2888151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LMF320-20B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7476" name="任意多边形 86"/>
          <p:cNvSpPr>
            <a:spLocks noChangeArrowheads="1"/>
          </p:cNvSpPr>
          <p:nvPr/>
        </p:nvSpPr>
        <p:spPr bwMode="auto">
          <a:xfrm>
            <a:off x="3140532" y="996767"/>
            <a:ext cx="1170384" cy="323850"/>
          </a:xfrm>
          <a:custGeom>
            <a:avLst/>
            <a:gdLst>
              <a:gd name="T0" fmla="*/ 0 w 1560422"/>
              <a:gd name="T1" fmla="*/ 0 h 410013"/>
              <a:gd name="T2" fmla="*/ 1560602 w 1560422"/>
              <a:gd name="T3" fmla="*/ 0 h 410013"/>
              <a:gd name="T4" fmla="*/ 1560602 w 1560422"/>
              <a:gd name="T5" fmla="*/ 454745 h 410013"/>
              <a:gd name="T6" fmla="*/ 0 w 1560422"/>
              <a:gd name="T7" fmla="*/ 454745 h 410013"/>
              <a:gd name="T8" fmla="*/ 0 w 1560422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0422"/>
              <a:gd name="T16" fmla="*/ 0 h 410013"/>
              <a:gd name="T17" fmla="*/ 1560422 w 1560422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0422" h="410013" extrusionOk="0">
                <a:moveTo>
                  <a:pt x="0" y="0"/>
                </a:moveTo>
                <a:lnTo>
                  <a:pt x="1560422" y="0"/>
                </a:lnTo>
                <a:lnTo>
                  <a:pt x="1560422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Одноканальные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 85</a:t>
            </a:r>
            <a:r>
              <a:rPr lang="ru-RU" sz="1000">
                <a:solidFill>
                  <a:srgbClr val="FFFFFF"/>
                </a:solidFill>
                <a:latin typeface="Roboto"/>
              </a:rPr>
              <a:t>…</a:t>
            </a:r>
            <a:r>
              <a:rPr lang="en-US" sz="1000">
                <a:solidFill>
                  <a:srgbClr val="FFFFFF"/>
                </a:solidFill>
                <a:latin typeface="Roboto"/>
              </a:rPr>
              <a:t>305Vac </a:t>
            </a:r>
            <a:endParaRPr lang="zh-CN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7477" name="任意多边形 90"/>
          <p:cNvSpPr>
            <a:spLocks noChangeArrowheads="1"/>
          </p:cNvSpPr>
          <p:nvPr/>
        </p:nvSpPr>
        <p:spPr bwMode="auto">
          <a:xfrm>
            <a:off x="7072668" y="3440925"/>
            <a:ext cx="1335881" cy="323850"/>
          </a:xfrm>
          <a:custGeom>
            <a:avLst/>
            <a:gdLst>
              <a:gd name="T0" fmla="*/ 0 w 1781829"/>
              <a:gd name="T1" fmla="*/ 0 h 410013"/>
              <a:gd name="T2" fmla="*/ 1770743 w 1781829"/>
              <a:gd name="T3" fmla="*/ 0 h 410013"/>
              <a:gd name="T4" fmla="*/ 1770743 w 1781829"/>
              <a:gd name="T5" fmla="*/ 282423 h 410013"/>
              <a:gd name="T6" fmla="*/ 0 w 1781829"/>
              <a:gd name="T7" fmla="*/ 282423 h 410013"/>
              <a:gd name="T8" fmla="*/ 0 w 1781829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81829"/>
              <a:gd name="T16" fmla="*/ 0 h 410013"/>
              <a:gd name="T17" fmla="*/ 1781829 w 1781829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81829" h="410013" extrusionOk="0">
                <a:moveTo>
                  <a:pt x="0" y="0"/>
                </a:moveTo>
                <a:lnTo>
                  <a:pt x="1781829" y="0"/>
                </a:lnTo>
                <a:lnTo>
                  <a:pt x="1781829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Особенности</a:t>
            </a:r>
            <a:endParaRPr lang="en-US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7478" name="任意多边形 91"/>
          <p:cNvSpPr>
            <a:spLocks noChangeArrowheads="1"/>
          </p:cNvSpPr>
          <p:nvPr/>
        </p:nvSpPr>
        <p:spPr bwMode="auto">
          <a:xfrm>
            <a:off x="7079294" y="3816986"/>
            <a:ext cx="1879899" cy="346797"/>
          </a:xfrm>
          <a:custGeom>
            <a:avLst/>
            <a:gdLst>
              <a:gd name="T0" fmla="*/ 0 w 820027"/>
              <a:gd name="T1" fmla="*/ 0 h 410013"/>
              <a:gd name="T2" fmla="*/ 2147483646 w 820027"/>
              <a:gd name="T3" fmla="*/ 0 h 410013"/>
              <a:gd name="T4" fmla="*/ 2147483646 w 820027"/>
              <a:gd name="T5" fmla="*/ 191960 h 410013"/>
              <a:gd name="T6" fmla="*/ 0 w 820027"/>
              <a:gd name="T7" fmla="*/ 191960 h 410013"/>
              <a:gd name="T8" fmla="*/ 0 w 820027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0027"/>
              <a:gd name="T16" fmla="*/ 0 h 410013"/>
              <a:gd name="T17" fmla="*/ 820027 w 820027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0027" h="410013" extrusionOk="0">
                <a:moveTo>
                  <a:pt x="0" y="0"/>
                </a:moveTo>
                <a:lnTo>
                  <a:pt x="820027" y="0"/>
                </a:lnTo>
                <a:lnTo>
                  <a:pt x="820027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A6A6A6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latin typeface="Roboto"/>
              </a:rPr>
              <a:t> LM-Q</a:t>
            </a:r>
            <a:r>
              <a:rPr lang="zh-CN" sz="1000">
                <a:latin typeface="Roboto Light"/>
              </a:rPr>
              <a:t>：</a:t>
            </a:r>
            <a:r>
              <a:rPr lang="ru-RU" sz="1000">
                <a:latin typeface="Roboto Light"/>
              </a:rPr>
              <a:t>Лаковое</a:t>
            </a:r>
            <a:r>
              <a:rPr lang="en-US" sz="1000">
                <a:latin typeface="Roboto Light"/>
              </a:rPr>
              <a:t> </a:t>
            </a:r>
            <a:r>
              <a:rPr lang="ru-RU" sz="1000">
                <a:latin typeface="Roboto Light"/>
              </a:rPr>
              <a:t> </a:t>
            </a:r>
            <a:r>
              <a:rPr lang="en-US" sz="1000">
                <a:latin typeface="Roboto Light"/>
              </a:rPr>
              <a:t>покрытие</a:t>
            </a:r>
            <a:r>
              <a:rPr lang="ru-RU" sz="1000">
                <a:latin typeface="Roboto Light"/>
              </a:rPr>
              <a:t> ПП</a:t>
            </a:r>
            <a:endParaRPr lang="en-US" sz="1000">
              <a:latin typeface="Roboto Light"/>
            </a:endParaRPr>
          </a:p>
        </p:txBody>
      </p:sp>
      <p:sp>
        <p:nvSpPr>
          <p:cNvPr id="17479" name="任意多边形 92"/>
          <p:cNvSpPr>
            <a:spLocks noChangeArrowheads="1"/>
          </p:cNvSpPr>
          <p:nvPr/>
        </p:nvSpPr>
        <p:spPr bwMode="auto">
          <a:xfrm>
            <a:off x="7079293" y="4239746"/>
            <a:ext cx="1879900" cy="389081"/>
          </a:xfrm>
          <a:custGeom>
            <a:avLst/>
            <a:gdLst>
              <a:gd name="T0" fmla="*/ 0 w 820027"/>
              <a:gd name="T1" fmla="*/ 0 h 410013"/>
              <a:gd name="T2" fmla="*/ 2147483646 w 820027"/>
              <a:gd name="T3" fmla="*/ 0 h 410013"/>
              <a:gd name="T4" fmla="*/ 2147483646 w 820027"/>
              <a:gd name="T5" fmla="*/ 191960 h 410013"/>
              <a:gd name="T6" fmla="*/ 0 w 820027"/>
              <a:gd name="T7" fmla="*/ 191960 h 410013"/>
              <a:gd name="T8" fmla="*/ 0 w 820027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0027"/>
              <a:gd name="T16" fmla="*/ 0 h 410013"/>
              <a:gd name="T17" fmla="*/ 820027 w 820027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0027" h="410013" extrusionOk="0">
                <a:moveTo>
                  <a:pt x="0" y="0"/>
                </a:moveTo>
                <a:lnTo>
                  <a:pt x="820027" y="0"/>
                </a:lnTo>
                <a:lnTo>
                  <a:pt x="820027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A6A6A6"/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latin typeface="Roboto"/>
              </a:rPr>
              <a:t> LM-C</a:t>
            </a:r>
            <a:r>
              <a:rPr lang="en-US" sz="1000">
                <a:latin typeface="Roboto Light"/>
              </a:rPr>
              <a:t>: </a:t>
            </a:r>
            <a:r>
              <a:rPr lang="ru-RU" sz="1000">
                <a:latin typeface="Roboto Light"/>
              </a:rPr>
              <a:t>с </a:t>
            </a:r>
            <a:r>
              <a:rPr lang="en-US" sz="1000">
                <a:latin typeface="Roboto Light"/>
              </a:rPr>
              <a:t>крышк</a:t>
            </a:r>
            <a:r>
              <a:rPr lang="ru-RU" sz="1000">
                <a:latin typeface="Roboto Light"/>
              </a:rPr>
              <a:t>ой</a:t>
            </a:r>
            <a:r>
              <a:rPr lang="en-US" sz="1000">
                <a:latin typeface="Roboto Light"/>
              </a:rPr>
              <a:t> </a:t>
            </a:r>
            <a:r>
              <a:rPr lang="ru-RU" sz="1000">
                <a:latin typeface="Roboto Light"/>
              </a:rPr>
              <a:t>к</a:t>
            </a:r>
            <a:r>
              <a:rPr lang="en-US" sz="1000">
                <a:latin typeface="Roboto Light"/>
              </a:rPr>
              <a:t>леммной                                                                                                          </a:t>
            </a:r>
            <a:r>
              <a:rPr lang="ru-RU" sz="1000">
                <a:latin typeface="Roboto Light"/>
              </a:rPr>
              <a:t> </a:t>
            </a:r>
            <a:r>
              <a:rPr lang="en-US" sz="1000">
                <a:latin typeface="Roboto Light"/>
              </a:rPr>
              <a:t>  ко</a:t>
            </a:r>
            <a:r>
              <a:rPr lang="ru-RU" sz="1000">
                <a:latin typeface="Roboto Light"/>
              </a:rPr>
              <a:t>л</a:t>
            </a:r>
            <a:r>
              <a:rPr lang="en-US" sz="1000">
                <a:latin typeface="Roboto Light"/>
              </a:rPr>
              <a:t>о</a:t>
            </a:r>
            <a:r>
              <a:rPr lang="ru-RU" sz="1000">
                <a:latin typeface="Roboto Light"/>
              </a:rPr>
              <a:t>д</a:t>
            </a:r>
            <a:r>
              <a:rPr lang="en-US" sz="1000">
                <a:latin typeface="Roboto Light"/>
              </a:rPr>
              <a:t>ки</a:t>
            </a:r>
          </a:p>
        </p:txBody>
      </p:sp>
      <p:sp>
        <p:nvSpPr>
          <p:cNvPr id="17496" name="任意多边形 123"/>
          <p:cNvSpPr/>
          <p:nvPr/>
        </p:nvSpPr>
        <p:spPr bwMode="auto">
          <a:xfrm>
            <a:off x="3381388" y="2151434"/>
            <a:ext cx="723448" cy="29408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LM35-23B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97" name="任意多边形 124"/>
          <p:cNvSpPr/>
          <p:nvPr/>
        </p:nvSpPr>
        <p:spPr bwMode="auto">
          <a:xfrm>
            <a:off x="3381388" y="2508621"/>
            <a:ext cx="723448" cy="29289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LM50-23B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98" name="任意多边形 125"/>
          <p:cNvSpPr/>
          <p:nvPr/>
        </p:nvSpPr>
        <p:spPr bwMode="auto">
          <a:xfrm>
            <a:off x="3381388" y="2884859"/>
            <a:ext cx="723448" cy="29408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LM75-23B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499" name="任意多边形 126"/>
          <p:cNvSpPr/>
          <p:nvPr/>
        </p:nvSpPr>
        <p:spPr bwMode="auto">
          <a:xfrm>
            <a:off x="3381388" y="3262287"/>
            <a:ext cx="723448" cy="29289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LM100-23B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500" name="任意多边形 127"/>
          <p:cNvSpPr/>
          <p:nvPr/>
        </p:nvSpPr>
        <p:spPr bwMode="auto">
          <a:xfrm>
            <a:off x="3381388" y="3638524"/>
            <a:ext cx="723448" cy="29289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LM150-23B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7507" name="文本框 102"/>
          <p:cNvSpPr txBox="1">
            <a:spLocks noChangeArrowheads="1"/>
          </p:cNvSpPr>
          <p:nvPr/>
        </p:nvSpPr>
        <p:spPr bwMode="auto">
          <a:xfrm>
            <a:off x="517584" y="678833"/>
            <a:ext cx="5014342" cy="223138"/>
          </a:xfrm>
          <a:prstGeom prst="rect">
            <a:avLst/>
          </a:prstGeom>
          <a:noFill/>
          <a:ln w="12700">
            <a:solidFill>
              <a:srgbClr val="0180CC"/>
            </a:solidFill>
            <a:prstDash val="solid"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defRPr/>
            </a:pPr>
            <a:r>
              <a:rPr lang="ru-RU" sz="1000" b="1">
                <a:latin typeface="Roboto Light"/>
              </a:rPr>
              <a:t>Без</a:t>
            </a:r>
            <a:r>
              <a:rPr lang="en-US" sz="1000" b="1">
                <a:solidFill>
                  <a:srgbClr val="C00000"/>
                </a:solidFill>
                <a:latin typeface="Roboto Light"/>
              </a:rPr>
              <a:t> </a:t>
            </a:r>
            <a:r>
              <a:rPr lang="ru-RU" sz="1000" b="1">
                <a:latin typeface="Roboto Light"/>
              </a:rPr>
              <a:t>ККМ</a:t>
            </a:r>
            <a:endParaRPr lang="zh-CN" sz="1000" b="1">
              <a:latin typeface="Roboto Light"/>
              <a:cs typeface="Tahoma"/>
            </a:endParaRPr>
          </a:p>
        </p:txBody>
      </p:sp>
      <p:sp>
        <p:nvSpPr>
          <p:cNvPr id="100" name="Заголовок 1"/>
          <p:cNvSpPr txBox="1"/>
          <p:nvPr/>
        </p:nvSpPr>
        <p:spPr bwMode="auto">
          <a:xfrm>
            <a:off x="85902" y="20948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Модельный ряд семейств </a:t>
            </a:r>
            <a:r>
              <a:rPr lang="en-US" sz="2700"/>
              <a:t>LM </a:t>
            </a:r>
            <a:r>
              <a:rPr lang="ru-RU" sz="2700"/>
              <a:t>и </a:t>
            </a:r>
            <a:r>
              <a:rPr lang="en-US" sz="2700"/>
              <a:t>LMF</a:t>
            </a:r>
            <a:endParaRPr lang="ru-RU" sz="2700"/>
          </a:p>
        </p:txBody>
      </p:sp>
      <p:pic>
        <p:nvPicPr>
          <p:cNvPr id="10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2" name="Прямая соединительная линия 10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04" name="任意多边形 70"/>
          <p:cNvSpPr/>
          <p:nvPr/>
        </p:nvSpPr>
        <p:spPr bwMode="auto">
          <a:xfrm>
            <a:off x="2019809" y="4004123"/>
            <a:ext cx="825104" cy="29289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algn="ctr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C00000"/>
                </a:solidFill>
                <a:latin typeface="Roboto Light"/>
                <a:cs typeface="Tahoma"/>
              </a:rPr>
              <a:t>LM450-12B</a:t>
            </a:r>
            <a:endParaRPr lang="zh-CN" sz="1000">
              <a:solidFill>
                <a:srgbClr val="C00000"/>
              </a:solidFill>
              <a:latin typeface="Roboto Light"/>
            </a:endParaRPr>
          </a:p>
        </p:txBody>
      </p:sp>
      <p:sp>
        <p:nvSpPr>
          <p:cNvPr id="105" name="任意多边形 70"/>
          <p:cNvSpPr/>
          <p:nvPr/>
        </p:nvSpPr>
        <p:spPr bwMode="auto">
          <a:xfrm>
            <a:off x="2028945" y="4386885"/>
            <a:ext cx="825104" cy="292894"/>
          </a:xfrm>
          <a:custGeom>
            <a:avLst/>
            <a:gdLst>
              <a:gd name="T0" fmla="*/ 0 w 1100165"/>
              <a:gd name="T1" fmla="*/ 0 h 410013"/>
              <a:gd name="T2" fmla="*/ 1100138 w 1100165"/>
              <a:gd name="T3" fmla="*/ 0 h 410013"/>
              <a:gd name="T4" fmla="*/ 1100138 w 1100165"/>
              <a:gd name="T5" fmla="*/ 390525 h 410013"/>
              <a:gd name="T6" fmla="*/ 0 w 1100165"/>
              <a:gd name="T7" fmla="*/ 390525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algn="ctr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C00000"/>
                </a:solidFill>
                <a:latin typeface="Roboto Light"/>
                <a:cs typeface="Tahoma"/>
              </a:rPr>
              <a:t>LM600-12B</a:t>
            </a:r>
            <a:endParaRPr lang="zh-CN" sz="1000">
              <a:solidFill>
                <a:srgbClr val="C00000"/>
              </a:solidFill>
              <a:latin typeface="Roboto Light"/>
            </a:endParaRPr>
          </a:p>
        </p:txBody>
      </p:sp>
      <p:sp>
        <p:nvSpPr>
          <p:cNvPr id="110" name="任意多边形 85"/>
          <p:cNvSpPr>
            <a:spLocks noChangeArrowheads="1"/>
          </p:cNvSpPr>
          <p:nvPr/>
        </p:nvSpPr>
        <p:spPr bwMode="auto">
          <a:xfrm>
            <a:off x="5934767" y="3270678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LMF500-20B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11" name="任意多边形 85"/>
          <p:cNvSpPr>
            <a:spLocks noChangeArrowheads="1"/>
          </p:cNvSpPr>
          <p:nvPr/>
        </p:nvSpPr>
        <p:spPr bwMode="auto">
          <a:xfrm>
            <a:off x="5935595" y="3634465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C00000"/>
                </a:solidFill>
                <a:latin typeface="Roboto Light"/>
              </a:rPr>
              <a:t>LMF600-20B</a:t>
            </a:r>
            <a:endParaRPr lang="zh-CN" sz="1000">
              <a:solidFill>
                <a:srgbClr val="C00000"/>
              </a:solidFill>
              <a:latin typeface="Roboto Light"/>
              <a:cs typeface="Tahoma"/>
            </a:endParaRPr>
          </a:p>
        </p:txBody>
      </p:sp>
      <p:sp>
        <p:nvSpPr>
          <p:cNvPr id="112" name="任意多边形 85"/>
          <p:cNvSpPr>
            <a:spLocks noChangeArrowheads="1"/>
          </p:cNvSpPr>
          <p:nvPr/>
        </p:nvSpPr>
        <p:spPr bwMode="auto">
          <a:xfrm>
            <a:off x="5935595" y="4003300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C00000"/>
                </a:solidFill>
                <a:latin typeface="Roboto Light"/>
              </a:rPr>
              <a:t>LMF1000-20B</a:t>
            </a:r>
            <a:endParaRPr lang="zh-CN" sz="1000">
              <a:solidFill>
                <a:srgbClr val="C00000"/>
              </a:solidFill>
              <a:latin typeface="Roboto Light"/>
              <a:cs typeface="Tahoma"/>
            </a:endParaRPr>
          </a:p>
        </p:txBody>
      </p:sp>
      <p:sp>
        <p:nvSpPr>
          <p:cNvPr id="119" name="任意多边形 81"/>
          <p:cNvSpPr>
            <a:spLocks noChangeArrowheads="1"/>
          </p:cNvSpPr>
          <p:nvPr/>
        </p:nvSpPr>
        <p:spPr bwMode="auto">
          <a:xfrm>
            <a:off x="7072668" y="1407375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LMF75-23B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20" name="任意多边形 81"/>
          <p:cNvSpPr>
            <a:spLocks noChangeArrowheads="1"/>
          </p:cNvSpPr>
          <p:nvPr/>
        </p:nvSpPr>
        <p:spPr bwMode="auto">
          <a:xfrm>
            <a:off x="7074967" y="1772017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LMF100-23B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21" name="任意多边形 81"/>
          <p:cNvSpPr>
            <a:spLocks noChangeArrowheads="1"/>
          </p:cNvSpPr>
          <p:nvPr/>
        </p:nvSpPr>
        <p:spPr bwMode="auto">
          <a:xfrm>
            <a:off x="7074967" y="2139300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LMF150-23B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22" name="任意多边形 81"/>
          <p:cNvSpPr>
            <a:spLocks noChangeArrowheads="1"/>
          </p:cNvSpPr>
          <p:nvPr/>
        </p:nvSpPr>
        <p:spPr bwMode="auto">
          <a:xfrm>
            <a:off x="7079294" y="2502181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LMF200-</a:t>
            </a:r>
            <a:r>
              <a:rPr lang="ru-RU" sz="1000">
                <a:solidFill>
                  <a:srgbClr val="000000"/>
                </a:solidFill>
                <a:latin typeface="Roboto Light"/>
              </a:rPr>
              <a:t>23</a:t>
            </a:r>
            <a:r>
              <a:rPr lang="en-US" sz="1000">
                <a:solidFill>
                  <a:srgbClr val="000000"/>
                </a:solidFill>
                <a:latin typeface="Roboto Light"/>
              </a:rPr>
              <a:t>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23" name="任意多边形 81"/>
          <p:cNvSpPr>
            <a:spLocks noChangeArrowheads="1"/>
          </p:cNvSpPr>
          <p:nvPr/>
        </p:nvSpPr>
        <p:spPr bwMode="auto">
          <a:xfrm>
            <a:off x="7079294" y="2879997"/>
            <a:ext cx="857250" cy="294084"/>
          </a:xfrm>
          <a:custGeom>
            <a:avLst/>
            <a:gdLst>
              <a:gd name="T0" fmla="*/ 0 w 1142085"/>
              <a:gd name="T1" fmla="*/ 0 h 410013"/>
              <a:gd name="T2" fmla="*/ 1157740 w 1142085"/>
              <a:gd name="T3" fmla="*/ 0 h 410013"/>
              <a:gd name="T4" fmla="*/ 1157740 w 1142085"/>
              <a:gd name="T5" fmla="*/ 191960 h 410013"/>
              <a:gd name="T6" fmla="*/ 0 w 1142085"/>
              <a:gd name="T7" fmla="*/ 191960 h 410013"/>
              <a:gd name="T8" fmla="*/ 0 w 114208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2085"/>
              <a:gd name="T16" fmla="*/ 0 h 410013"/>
              <a:gd name="T17" fmla="*/ 1142085 w 114208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2085" h="410013" extrusionOk="0">
                <a:moveTo>
                  <a:pt x="0" y="0"/>
                </a:moveTo>
                <a:lnTo>
                  <a:pt x="1142085" y="0"/>
                </a:lnTo>
                <a:lnTo>
                  <a:pt x="114208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</a:rPr>
              <a:t>LMF320-23B</a:t>
            </a:r>
            <a:endParaRPr lang="zh-CN" sz="1000">
              <a:solidFill>
                <a:srgbClr val="000000"/>
              </a:solidFill>
              <a:latin typeface="Roboto Light"/>
              <a:cs typeface="Tahoma"/>
            </a:endParaRPr>
          </a:p>
        </p:txBody>
      </p:sp>
      <p:sp>
        <p:nvSpPr>
          <p:cNvPr id="135" name="任意多边形 80"/>
          <p:cNvSpPr>
            <a:spLocks noChangeArrowheads="1"/>
          </p:cNvSpPr>
          <p:nvPr/>
        </p:nvSpPr>
        <p:spPr bwMode="auto">
          <a:xfrm>
            <a:off x="5763640" y="1012061"/>
            <a:ext cx="1112616" cy="308556"/>
          </a:xfrm>
          <a:custGeom>
            <a:avLst/>
            <a:gdLst>
              <a:gd name="T0" fmla="*/ 0 w 1580135"/>
              <a:gd name="T1" fmla="*/ 0 h 410013"/>
              <a:gd name="T2" fmla="*/ 1582166 w 1580135"/>
              <a:gd name="T3" fmla="*/ 0 h 410013"/>
              <a:gd name="T4" fmla="*/ 1582166 w 1580135"/>
              <a:gd name="T5" fmla="*/ 454745 h 410013"/>
              <a:gd name="T6" fmla="*/ 0 w 1580135"/>
              <a:gd name="T7" fmla="*/ 454745 h 410013"/>
              <a:gd name="T8" fmla="*/ 0 w 158013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80135"/>
              <a:gd name="T16" fmla="*/ 0 h 410013"/>
              <a:gd name="T17" fmla="*/ 1580135 w 158013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80135" h="410013" extrusionOk="0">
                <a:moveTo>
                  <a:pt x="0" y="0"/>
                </a:moveTo>
                <a:lnTo>
                  <a:pt x="1580135" y="0"/>
                </a:lnTo>
                <a:lnTo>
                  <a:pt x="158013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85…264 В</a:t>
            </a:r>
            <a:endParaRPr lang="en-US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36" name="任意多边形 80"/>
          <p:cNvSpPr>
            <a:spLocks noChangeArrowheads="1"/>
          </p:cNvSpPr>
          <p:nvPr/>
        </p:nvSpPr>
        <p:spPr bwMode="auto">
          <a:xfrm>
            <a:off x="6948264" y="1012061"/>
            <a:ext cx="1107052" cy="297268"/>
          </a:xfrm>
          <a:custGeom>
            <a:avLst/>
            <a:gdLst>
              <a:gd name="T0" fmla="*/ 0 w 1580135"/>
              <a:gd name="T1" fmla="*/ 0 h 410013"/>
              <a:gd name="T2" fmla="*/ 1582166 w 1580135"/>
              <a:gd name="T3" fmla="*/ 0 h 410013"/>
              <a:gd name="T4" fmla="*/ 1582166 w 1580135"/>
              <a:gd name="T5" fmla="*/ 454745 h 410013"/>
              <a:gd name="T6" fmla="*/ 0 w 1580135"/>
              <a:gd name="T7" fmla="*/ 454745 h 410013"/>
              <a:gd name="T8" fmla="*/ 0 w 158013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80135"/>
              <a:gd name="T16" fmla="*/ 0 h 410013"/>
              <a:gd name="T17" fmla="*/ 1580135 w 158013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80135" h="410013" extrusionOk="0">
                <a:moveTo>
                  <a:pt x="0" y="0"/>
                </a:moveTo>
                <a:lnTo>
                  <a:pt x="1580135" y="0"/>
                </a:lnTo>
                <a:lnTo>
                  <a:pt x="158013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rgbClr val="0081CC">
              <a:alpha val="89804"/>
            </a:srgbClr>
          </a:solidFill>
          <a:ln w="12700">
            <a:noFill/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000">
                <a:solidFill>
                  <a:srgbClr val="FFFFFF"/>
                </a:solidFill>
                <a:latin typeface="Roboto"/>
              </a:rPr>
              <a:t>85…305 В</a:t>
            </a:r>
            <a:endParaRPr lang="en-US" sz="10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0" name="任意多边形 123"/>
          <p:cNvSpPr/>
          <p:nvPr/>
        </p:nvSpPr>
        <p:spPr bwMode="auto">
          <a:xfrm>
            <a:off x="3383380" y="1780136"/>
            <a:ext cx="723448" cy="29408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LM</a:t>
            </a:r>
            <a:r>
              <a:rPr lang="ru-RU" sz="1000">
                <a:solidFill>
                  <a:srgbClr val="000000"/>
                </a:solidFill>
                <a:latin typeface="Roboto Light"/>
                <a:cs typeface="Tahoma"/>
              </a:rPr>
              <a:t>2</a:t>
            </a:r>
            <a:r>
              <a:rPr lang="en-US" sz="1000">
                <a:solidFill>
                  <a:srgbClr val="000000"/>
                </a:solidFill>
                <a:latin typeface="Roboto Light"/>
                <a:cs typeface="Tahoma"/>
              </a:rPr>
              <a:t>5-23B</a:t>
            </a:r>
            <a:endParaRPr lang="zh-CN" sz="1000">
              <a:solidFill>
                <a:srgbClr val="000000"/>
              </a:solidFill>
              <a:latin typeface="Roboto Light"/>
            </a:endParaRPr>
          </a:p>
        </p:txBody>
      </p:sp>
      <p:sp>
        <p:nvSpPr>
          <p:cNvPr id="141" name="任意多边形 123"/>
          <p:cNvSpPr/>
          <p:nvPr/>
        </p:nvSpPr>
        <p:spPr bwMode="auto">
          <a:xfrm>
            <a:off x="3381387" y="1396654"/>
            <a:ext cx="723448" cy="294084"/>
          </a:xfrm>
          <a:custGeom>
            <a:avLst/>
            <a:gdLst>
              <a:gd name="T0" fmla="*/ 0 w 1100165"/>
              <a:gd name="T1" fmla="*/ 0 h 410013"/>
              <a:gd name="T2" fmla="*/ 1100137 w 1100165"/>
              <a:gd name="T3" fmla="*/ 0 h 410013"/>
              <a:gd name="T4" fmla="*/ 1100137 w 1100165"/>
              <a:gd name="T5" fmla="*/ 392112 h 410013"/>
              <a:gd name="T6" fmla="*/ 0 w 1100165"/>
              <a:gd name="T7" fmla="*/ 392112 h 410013"/>
              <a:gd name="T8" fmla="*/ 0 w 1100165"/>
              <a:gd name="T9" fmla="*/ 0 h 4100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0165"/>
              <a:gd name="T16" fmla="*/ 0 h 410013"/>
              <a:gd name="T17" fmla="*/ 1100165 w 1100165"/>
              <a:gd name="T18" fmla="*/ 410013 h 41001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0165" h="410013" extrusionOk="0">
                <a:moveTo>
                  <a:pt x="0" y="0"/>
                </a:moveTo>
                <a:lnTo>
                  <a:pt x="1100165" y="0"/>
                </a:lnTo>
                <a:lnTo>
                  <a:pt x="1100165" y="410013"/>
                </a:lnTo>
                <a:lnTo>
                  <a:pt x="0" y="4100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6668" tIns="6668" rIns="6668" bIns="6668" anchor="ctr"/>
          <a:lstStyle>
            <a:lvl1pPr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1pPr>
            <a:lvl2pPr marL="742950" indent="-28575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2pPr>
            <a:lvl3pPr marL="11430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3pPr>
            <a:lvl4pPr marL="16002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4pPr>
            <a:lvl5pPr marL="2057400" indent="-228600" defTabSz="622300">
              <a:defRPr>
                <a:solidFill>
                  <a:schemeClr val="tx1"/>
                </a:solidFill>
                <a:latin typeface="Times New Roman"/>
                <a:ea typeface="SimSun"/>
              </a:defRPr>
            </a:lvl5pPr>
            <a:lvl6pPr marL="25146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6pPr>
            <a:lvl7pPr marL="29718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7pPr>
            <a:lvl8pPr marL="34290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8pPr>
            <a:lvl9pPr marL="3886200" indent="-228600" defTabSz="622300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Times New Roman"/>
                <a:ea typeface="SimSun"/>
              </a:defRPr>
            </a:lvl9pPr>
          </a:lstStyle>
          <a:p>
            <a:pPr algn="ctr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000">
                <a:solidFill>
                  <a:srgbClr val="C00000"/>
                </a:solidFill>
                <a:latin typeface="Roboto Light"/>
                <a:cs typeface="Tahoma"/>
              </a:rPr>
              <a:t>LM</a:t>
            </a:r>
            <a:r>
              <a:rPr lang="ru-RU" sz="1000">
                <a:solidFill>
                  <a:srgbClr val="C00000"/>
                </a:solidFill>
                <a:latin typeface="Roboto Light"/>
                <a:cs typeface="Tahoma"/>
              </a:rPr>
              <a:t>1</a:t>
            </a:r>
            <a:r>
              <a:rPr lang="en-US" sz="1000">
                <a:solidFill>
                  <a:srgbClr val="C00000"/>
                </a:solidFill>
                <a:latin typeface="Roboto Light"/>
                <a:cs typeface="Tahoma"/>
              </a:rPr>
              <a:t>5-23B</a:t>
            </a:r>
            <a:endParaRPr lang="zh-CN" sz="1000">
              <a:solidFill>
                <a:srgbClr val="C00000"/>
              </a:solidFill>
              <a:latin typeface="Roboto Ligh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27" name="图片 18" descr="LM35-23Bxx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912348" y="1411691"/>
            <a:ext cx="874551" cy="61993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9" name="图片 15" descr="LM600-12Bxx"/>
          <p:cNvPicPr>
            <a:picLocks noChangeAspect="1" noChangeArrowheads="1"/>
          </p:cNvPicPr>
          <p:nvPr/>
        </p:nvPicPr>
        <p:blipFill>
          <a:blip r:embed="rId5" cstate="print"/>
          <a:srcRect l="6622" t="13783" r="9676" b="13573"/>
          <a:stretch/>
        </p:blipFill>
        <p:spPr bwMode="auto">
          <a:xfrm rot="482043">
            <a:off x="546527" y="2206629"/>
            <a:ext cx="1606194" cy="124305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文本框 1"/>
          <p:cNvSpPr txBox="1"/>
          <p:nvPr/>
        </p:nvSpPr>
        <p:spPr bwMode="auto">
          <a:xfrm>
            <a:off x="107505" y="677863"/>
            <a:ext cx="8217516" cy="630941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LM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15/25/35/50/75/100/150/200/350/450/600 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Вт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-30…+60/+70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)</a:t>
            </a:r>
            <a:endParaRPr lang="ru-RU" sz="2000" b="1">
              <a:solidFill>
                <a:srgbClr val="0084CD"/>
              </a:solidFill>
              <a:latin typeface="Roboto"/>
            </a:endParaRPr>
          </a:p>
          <a:p>
            <a:pPr>
              <a:defRPr/>
            </a:pPr>
            <a:endParaRPr lang="zh-CN" sz="1500">
              <a:cs typeface="Arial"/>
            </a:endParaRPr>
          </a:p>
        </p:txBody>
      </p:sp>
      <p:sp>
        <p:nvSpPr>
          <p:cNvPr id="36" name="文本框 21"/>
          <p:cNvSpPr txBox="1"/>
          <p:nvPr/>
        </p:nvSpPr>
        <p:spPr bwMode="auto">
          <a:xfrm>
            <a:off x="1926606" y="3849310"/>
            <a:ext cx="669674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300">
                <a:solidFill>
                  <a:srgbClr val="138CCF"/>
                </a:solidFill>
                <a:latin typeface="Roboto"/>
              </a:rPr>
              <a:t>Отличное решение для питания в промышленных устройствах, а также и в быту (питание </a:t>
            </a:r>
            <a:r>
              <a:rPr lang="en-US" sz="1300">
                <a:solidFill>
                  <a:srgbClr val="138CCF"/>
                </a:solidFill>
                <a:latin typeface="Roboto"/>
              </a:rPr>
              <a:t>LED </a:t>
            </a:r>
            <a:r>
              <a:rPr lang="ru-RU" sz="1300">
                <a:solidFill>
                  <a:srgbClr val="138CCF"/>
                </a:solidFill>
                <a:latin typeface="Roboto"/>
              </a:rPr>
              <a:t>лент и модулей)</a:t>
            </a:r>
            <a:endParaRPr lang="en-US" sz="1300">
              <a:solidFill>
                <a:srgbClr val="138CCF"/>
              </a:solidFill>
              <a:latin typeface="Roboto"/>
            </a:endParaRPr>
          </a:p>
        </p:txBody>
      </p:sp>
      <p:sp>
        <p:nvSpPr>
          <p:cNvPr id="19" name="Заголовок 1"/>
          <p:cNvSpPr txBox="1"/>
          <p:nvPr/>
        </p:nvSpPr>
        <p:spPr bwMode="auto">
          <a:xfrm>
            <a:off x="96196" y="27807"/>
            <a:ext cx="8637539" cy="71672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LM </a:t>
            </a:r>
            <a:r>
              <a:rPr lang="ru-RU" sz="2700"/>
              <a:t>– оптимальное сочетание цены и качества</a:t>
            </a:r>
          </a:p>
        </p:txBody>
      </p:sp>
      <p:grpSp>
        <p:nvGrpSpPr>
          <p:cNvPr id="2" name="Group 1"/>
          <p:cNvGrpSpPr/>
          <p:nvPr/>
        </p:nvGrpSpPr>
        <p:grpSpPr bwMode="auto">
          <a:xfrm>
            <a:off x="2915816" y="1302081"/>
            <a:ext cx="5976664" cy="2111141"/>
            <a:chOff x="2915816" y="1302081"/>
            <a:chExt cx="5976664" cy="2111141"/>
          </a:xfrm>
        </p:grpSpPr>
        <p:sp>
          <p:nvSpPr>
            <p:cNvPr id="32" name="文本框 5"/>
            <p:cNvSpPr txBox="1"/>
            <p:nvPr/>
          </p:nvSpPr>
          <p:spPr bwMode="auto">
            <a:xfrm>
              <a:off x="2915816" y="1713794"/>
              <a:ext cx="5155312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Широкий диапазон входного напряжения 85~264/305 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34" name="文本框 8"/>
            <p:cNvSpPr txBox="1"/>
            <p:nvPr/>
          </p:nvSpPr>
          <p:spPr bwMode="auto">
            <a:xfrm>
              <a:off x="2915816" y="2522956"/>
              <a:ext cx="5327405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Опционально</a:t>
              </a:r>
              <a:r>
                <a:rPr lang="en-US" sz="1300">
                  <a:cs typeface="Arial"/>
                </a:rPr>
                <a:t>:        </a:t>
              </a:r>
              <a:r>
                <a:rPr lang="ru-RU" sz="1300">
                  <a:cs typeface="Arial"/>
                </a:rPr>
                <a:t>лаковое покрытие </a:t>
              </a:r>
              <a:r>
                <a:rPr lang="en-US" sz="1300">
                  <a:cs typeface="Arial"/>
                </a:rPr>
                <a:t>(c суффиксом Q),  </a:t>
              </a:r>
              <a:endParaRPr lang="ru-RU" sz="1300">
                <a:cs typeface="Arial"/>
              </a:endParaRPr>
            </a:p>
            <a:p>
              <a:pPr algn="l">
                <a:buClr>
                  <a:srgbClr val="0084CD"/>
                </a:buClr>
                <a:buSzPct val="130000"/>
                <a:defRPr/>
              </a:pPr>
              <a:r>
                <a:rPr lang="ru-RU" sz="1300">
                  <a:cs typeface="Arial"/>
                </a:rPr>
                <a:t>	</a:t>
              </a:r>
              <a:r>
                <a:rPr lang="en-US" sz="1300">
                  <a:cs typeface="Arial"/>
                </a:rPr>
                <a:t>                   крышка клеммной ко</a:t>
              </a:r>
              <a:r>
                <a:rPr lang="ru-RU" sz="1300">
                  <a:cs typeface="Arial"/>
                </a:rPr>
                <a:t>лодки </a:t>
              </a:r>
              <a:r>
                <a:rPr lang="en-US" sz="1300">
                  <a:cs typeface="Arial"/>
                </a:rPr>
                <a:t>(c суффиксом</a:t>
              </a:r>
              <a:r>
                <a:rPr lang="zh-CN" sz="1300">
                  <a:cs typeface="Arial"/>
                </a:rPr>
                <a:t> </a:t>
              </a:r>
              <a:r>
                <a:rPr lang="en-US" sz="1300">
                  <a:cs typeface="Arial"/>
                </a:rPr>
                <a:t>C)</a:t>
              </a:r>
              <a:endParaRPr lang="ru-RU" sz="1300">
                <a:cs typeface="Arial"/>
              </a:endParaRPr>
            </a:p>
          </p:txBody>
        </p:sp>
        <p:sp>
          <p:nvSpPr>
            <p:cNvPr id="35" name="文本框 12"/>
            <p:cNvSpPr txBox="1"/>
            <p:nvPr/>
          </p:nvSpPr>
          <p:spPr bwMode="auto">
            <a:xfrm>
              <a:off x="2915816" y="2086553"/>
              <a:ext cx="4860867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Возможность подстройки выходного напряжения</a:t>
              </a:r>
            </a:p>
          </p:txBody>
        </p:sp>
        <p:sp>
          <p:nvSpPr>
            <p:cNvPr id="18" name="文本框 7"/>
            <p:cNvSpPr txBox="1"/>
            <p:nvPr/>
          </p:nvSpPr>
          <p:spPr bwMode="auto">
            <a:xfrm>
              <a:off x="2915816" y="3120834"/>
              <a:ext cx="597666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Соответствие стандарту IEC/EN/UL 62368，EN60335</a:t>
              </a:r>
              <a:endParaRPr/>
            </a:p>
          </p:txBody>
        </p:sp>
        <p:sp>
          <p:nvSpPr>
            <p:cNvPr id="21" name="文本框 5"/>
            <p:cNvSpPr txBox="1"/>
            <p:nvPr/>
          </p:nvSpPr>
          <p:spPr bwMode="auto">
            <a:xfrm>
              <a:off x="2915816" y="1302081"/>
              <a:ext cx="4771883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Широкий модельный ряд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9" name="图片 20" descr="LMF75-20Bxx"/>
          <p:cNvPicPr>
            <a:picLocks noChangeAspect="1" noChangeArrowheads="1"/>
          </p:cNvPicPr>
          <p:nvPr/>
        </p:nvPicPr>
        <p:blipFill>
          <a:blip r:embed="rId4" cstate="print"/>
          <a:srcRect l="16794" t="10124" r="25623" b="7799"/>
          <a:stretch/>
        </p:blipFill>
        <p:spPr bwMode="auto">
          <a:xfrm rot="544963">
            <a:off x="1482570" y="1444675"/>
            <a:ext cx="870858" cy="826894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3" name="Group 2"/>
          <p:cNvGrpSpPr/>
          <p:nvPr/>
        </p:nvGrpSpPr>
        <p:grpSpPr bwMode="auto">
          <a:xfrm>
            <a:off x="3203848" y="1465928"/>
            <a:ext cx="4824536" cy="2006848"/>
            <a:chOff x="4211960" y="1510553"/>
            <a:chExt cx="4248472" cy="2006848"/>
          </a:xfrm>
        </p:grpSpPr>
        <p:sp>
          <p:nvSpPr>
            <p:cNvPr id="14" name="文本框 4"/>
            <p:cNvSpPr txBox="1"/>
            <p:nvPr/>
          </p:nvSpPr>
          <p:spPr bwMode="auto">
            <a:xfrm>
              <a:off x="4211960" y="1510553"/>
              <a:ext cx="41114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084CD"/>
                </a:buClr>
                <a:buSzPct val="145000"/>
                <a:buFont typeface="Arial"/>
                <a:buChar char="•"/>
                <a:defRPr/>
              </a:pPr>
              <a:r>
                <a:rPr lang="ru-RU" sz="1100">
                  <a:cs typeface="Arial"/>
                </a:rPr>
                <a:t>Активный каскад ККМ</a:t>
              </a:r>
              <a:endParaRPr/>
            </a:p>
          </p:txBody>
        </p:sp>
        <p:sp>
          <p:nvSpPr>
            <p:cNvPr id="15" name="文本框 5"/>
            <p:cNvSpPr txBox="1"/>
            <p:nvPr/>
          </p:nvSpPr>
          <p:spPr bwMode="auto">
            <a:xfrm>
              <a:off x="4211960" y="1904543"/>
              <a:ext cx="42484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084CD"/>
                </a:buClr>
                <a:buSzPct val="145000"/>
                <a:buFont typeface="Arial"/>
                <a:buChar char="•"/>
                <a:defRPr/>
              </a:pPr>
              <a:r>
                <a:rPr lang="ru-RU" sz="1100">
                  <a:cs typeface="Arial"/>
                </a:rPr>
                <a:t>Широкий диапазон входного напряжения 85…264/305 В АС</a:t>
              </a:r>
            </a:p>
          </p:txBody>
        </p:sp>
        <p:sp>
          <p:nvSpPr>
            <p:cNvPr id="16" name="文本框 7"/>
            <p:cNvSpPr txBox="1"/>
            <p:nvPr/>
          </p:nvSpPr>
          <p:spPr bwMode="auto">
            <a:xfrm>
              <a:off x="4211960" y="2298533"/>
              <a:ext cx="38908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084CD"/>
                </a:buClr>
                <a:buSzPct val="145000"/>
                <a:buFont typeface="Arial"/>
                <a:buChar char="•"/>
                <a:defRPr/>
              </a:pPr>
              <a:r>
                <a:rPr lang="ru-RU" sz="1100">
                  <a:cs typeface="Arial"/>
                </a:rPr>
                <a:t>Соответствие стандарту IEC/EN/UL 62368，EN60335</a:t>
              </a:r>
              <a:endParaRPr/>
            </a:p>
          </p:txBody>
        </p:sp>
        <p:sp>
          <p:nvSpPr>
            <p:cNvPr id="18" name="文本框 11"/>
            <p:cNvSpPr txBox="1"/>
            <p:nvPr/>
          </p:nvSpPr>
          <p:spPr bwMode="auto">
            <a:xfrm>
              <a:off x="4211960" y="2692523"/>
              <a:ext cx="38844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084CD"/>
                </a:buClr>
                <a:buSzPct val="145000"/>
                <a:buFont typeface="Arial"/>
                <a:buChar char="•"/>
                <a:defRPr/>
              </a:pPr>
              <a:r>
                <a:rPr lang="ru-RU" sz="1100">
                  <a:cs typeface="Arial"/>
                </a:rPr>
                <a:t>Возможность подстройки выходного напряжения</a:t>
              </a:r>
              <a:endParaRPr lang="zh-CN" sz="1100"/>
            </a:p>
          </p:txBody>
        </p:sp>
        <p:sp>
          <p:nvSpPr>
            <p:cNvPr id="20" name="文本框 8"/>
            <p:cNvSpPr txBox="1"/>
            <p:nvPr/>
          </p:nvSpPr>
          <p:spPr bwMode="auto">
            <a:xfrm>
              <a:off x="4211960" y="3086514"/>
              <a:ext cx="40776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084CD"/>
                </a:buClr>
                <a:buSzPct val="145000"/>
                <a:buFont typeface="Arial"/>
                <a:buChar char="•"/>
                <a:defRPr/>
              </a:pPr>
              <a:r>
                <a:rPr lang="ru-RU" sz="1100">
                  <a:cs typeface="Arial"/>
                </a:rPr>
                <a:t>Конформное покрытие </a:t>
              </a:r>
              <a:r>
                <a:rPr lang="en-US" sz="1100">
                  <a:cs typeface="Arial"/>
                </a:rPr>
                <a:t>(c суффиксом Q),  крышка клеммной ко</a:t>
              </a:r>
              <a:r>
                <a:rPr lang="ru-RU" sz="1100">
                  <a:cs typeface="Arial"/>
                </a:rPr>
                <a:t>лодки </a:t>
              </a:r>
              <a:r>
                <a:rPr lang="en-US" sz="1100">
                  <a:cs typeface="Arial"/>
                </a:rPr>
                <a:t>(c суффиксом</a:t>
              </a:r>
              <a:r>
                <a:rPr lang="zh-CN" sz="1100">
                  <a:cs typeface="Arial"/>
                </a:rPr>
                <a:t> </a:t>
              </a:r>
              <a:r>
                <a:rPr lang="en-US" sz="1100">
                  <a:cs typeface="Arial"/>
                </a:rPr>
                <a:t>C) </a:t>
              </a:r>
              <a:r>
                <a:rPr lang="ru-RU" sz="1100">
                  <a:cs typeface="Arial"/>
                </a:rPr>
                <a:t> опционально</a:t>
              </a:r>
            </a:p>
          </p:txBody>
        </p:sp>
      </p:grpSp>
      <p:sp>
        <p:nvSpPr>
          <p:cNvPr id="22" name="文本框 21"/>
          <p:cNvSpPr txBox="1"/>
          <p:nvPr/>
        </p:nvSpPr>
        <p:spPr bwMode="auto">
          <a:xfrm>
            <a:off x="179388" y="3895478"/>
            <a:ext cx="8571689" cy="6924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Широко использу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ю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тся в оборудовании промышленной автоматизации, системах управления, электромеханическом оборудовании, контрольно-измерительных приборах, бытовой технике и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 в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 друг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их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 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изделиях</a:t>
            </a:r>
            <a:endParaRPr sz="1300" i="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17" name="Заголовок 1"/>
          <p:cNvSpPr txBox="1"/>
          <p:nvPr/>
        </p:nvSpPr>
        <p:spPr bwMode="auto">
          <a:xfrm>
            <a:off x="63825" y="25188"/>
            <a:ext cx="9225219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600"/>
              <a:t>LMF</a:t>
            </a:r>
            <a:r>
              <a:rPr lang="ru-RU" sz="2600"/>
              <a:t> – оптимальны для промышленного применения</a:t>
            </a:r>
          </a:p>
        </p:txBody>
      </p:sp>
      <p:sp>
        <p:nvSpPr>
          <p:cNvPr id="19" name="文本框 1"/>
          <p:cNvSpPr txBox="1"/>
          <p:nvPr/>
        </p:nvSpPr>
        <p:spPr bwMode="auto">
          <a:xfrm>
            <a:off x="87865" y="665811"/>
            <a:ext cx="7772971" cy="707886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LMF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75/100/150/200/320/500/600/1000 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Вт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-25(30)…+70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)</a:t>
            </a:r>
            <a:endParaRPr lang="ru-RU" sz="2000" b="1">
              <a:solidFill>
                <a:srgbClr val="0084CD"/>
              </a:solidFill>
              <a:latin typeface="Roboto"/>
            </a:endParaRPr>
          </a:p>
          <a:p>
            <a:pPr>
              <a:defRPr/>
            </a:pP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pic>
        <p:nvPicPr>
          <p:cNvPr id="11" name="图片 17" descr="LMF320-20Bxx_CN"/>
          <p:cNvPicPr>
            <a:picLocks noChangeAspect="1" noChangeArrowheads="1"/>
          </p:cNvPicPr>
          <p:nvPr/>
        </p:nvPicPr>
        <p:blipFill>
          <a:blip r:embed="rId5" cstate="print"/>
          <a:srcRect l="13457" t="8533" r="20753" b="11570"/>
          <a:stretch/>
        </p:blipFill>
        <p:spPr bwMode="auto">
          <a:xfrm rot="21220035">
            <a:off x="1314956" y="2332855"/>
            <a:ext cx="1267797" cy="107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 rot="21255276">
            <a:off x="1148104" y="1549187"/>
            <a:ext cx="991702" cy="698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 rot="497116">
            <a:off x="965000" y="2387451"/>
            <a:ext cx="1357909" cy="12053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 txBox="1"/>
          <p:nvPr/>
        </p:nvSpPr>
        <p:spPr bwMode="auto">
          <a:xfrm>
            <a:off x="61652" y="6909"/>
            <a:ext cx="8873291" cy="108655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LO – </a:t>
            </a:r>
            <a:r>
              <a:rPr lang="ru-RU" sz="2700"/>
              <a:t>компактность и ничего лишнего</a:t>
            </a:r>
          </a:p>
        </p:txBody>
      </p:sp>
      <p:pic>
        <p:nvPicPr>
          <p:cNvPr id="7" name="Google Shape;86;p15"/>
          <p:cNvPicPr/>
          <p:nvPr/>
        </p:nvPicPr>
        <p:blipFill>
          <a:blip r:embed="rId4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Прямая соединительная линия 7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 bwMode="auto">
          <a:xfrm>
            <a:off x="76742" y="731996"/>
            <a:ext cx="72686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LO-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05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/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1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0/1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5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/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3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0*/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45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*/65*/120*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  Вт 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</a:rPr>
              <a:t>(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-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25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/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30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…+70°С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)</a:t>
            </a:r>
            <a:endParaRPr lang="ru-RU" sz="2000" b="1">
              <a:solidFill>
                <a:srgbClr val="0084CD"/>
              </a:solidFill>
              <a:latin typeface="Roboto"/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idx="1"/>
          </p:nvPr>
        </p:nvSpPr>
        <p:spPr bwMode="auto">
          <a:xfrm>
            <a:off x="3131840" y="1635646"/>
            <a:ext cx="3744416" cy="1837681"/>
          </a:xfrm>
        </p:spPr>
        <p:txBody>
          <a:bodyPr>
            <a:normAutofit fontScale="92500"/>
          </a:bodyPr>
          <a:lstStyle/>
          <a:p>
            <a:pPr algn="just">
              <a:lnSpc>
                <a:spcPct val="250000"/>
              </a:lnSpc>
              <a:buClr>
                <a:srgbClr val="0084CD"/>
              </a:buClr>
              <a:buSzPct val="135000"/>
              <a:defRPr/>
            </a:pPr>
            <a:r>
              <a:rPr lang="ru-RU" sz="1600"/>
              <a:t>Размеры</a:t>
            </a:r>
            <a:r>
              <a:rPr lang="en-US" sz="1600"/>
              <a:t>:</a:t>
            </a:r>
            <a:r>
              <a:rPr lang="ru-RU" sz="1600"/>
              <a:t>  </a:t>
            </a:r>
            <a:r>
              <a:rPr lang="en-US" sz="1600"/>
              <a:t>2.5”x1.8“</a:t>
            </a:r>
            <a:r>
              <a:rPr lang="ru-RU" sz="1600"/>
              <a:t>/ </a:t>
            </a:r>
            <a:r>
              <a:rPr lang="en-US" sz="1600"/>
              <a:t>3”x2“</a:t>
            </a:r>
            <a:r>
              <a:rPr lang="ru-RU" sz="1600"/>
              <a:t>/ </a:t>
            </a:r>
            <a:r>
              <a:rPr lang="en-US" sz="1600"/>
              <a:t>4”x2“</a:t>
            </a:r>
            <a:r>
              <a:rPr lang="ru-RU" sz="1600"/>
              <a:t> </a:t>
            </a:r>
            <a:endParaRPr lang="en-US" sz="1600"/>
          </a:p>
          <a:p>
            <a:pPr algn="just">
              <a:lnSpc>
                <a:spcPct val="250000"/>
              </a:lnSpc>
              <a:buClr>
                <a:srgbClr val="0084CD"/>
              </a:buClr>
              <a:buSzPct val="135000"/>
              <a:defRPr/>
            </a:pPr>
            <a:r>
              <a:rPr lang="ru-RU" sz="1600"/>
              <a:t>Изоляция вход-выход 3000</a:t>
            </a:r>
            <a:r>
              <a:rPr lang="en-US" sz="1600"/>
              <a:t>/4000 </a:t>
            </a:r>
            <a:r>
              <a:rPr lang="ru-RU" sz="1600"/>
              <a:t>В</a:t>
            </a:r>
            <a:endParaRPr lang="en-US" sz="1600"/>
          </a:p>
          <a:p>
            <a:pPr algn="just">
              <a:lnSpc>
                <a:spcPct val="250000"/>
              </a:lnSpc>
              <a:buClr>
                <a:srgbClr val="0084CD"/>
              </a:buClr>
              <a:buSzPct val="135000"/>
              <a:defRPr/>
            </a:pPr>
            <a:r>
              <a:rPr lang="ru-RU" sz="1600"/>
              <a:t>ЭМС по классу В (</a:t>
            </a:r>
            <a:r>
              <a:rPr lang="en-US" sz="1600"/>
              <a:t>CISPR32</a:t>
            </a:r>
            <a:r>
              <a:rPr lang="ru-RU" sz="1600"/>
              <a:t>)</a:t>
            </a:r>
            <a:endParaRPr lang="en-US" sz="160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70771" y="4076509"/>
            <a:ext cx="8764172" cy="292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  <a:defRPr/>
            </a:pPr>
            <a:r>
              <a:rPr lang="ru-RU" sz="1300">
                <a:solidFill>
                  <a:srgbClr val="558ED5"/>
                </a:solidFill>
                <a:latin typeface="Roboto"/>
              </a:rPr>
              <a:t>Для малогабаритных устройств где ограничен бюджет</a:t>
            </a:r>
            <a:r>
              <a:rPr lang="en-US" sz="1300">
                <a:solidFill>
                  <a:srgbClr val="558ED5"/>
                </a:solidFill>
                <a:latin typeface="Roboto"/>
              </a:rPr>
              <a:t> </a:t>
            </a:r>
            <a:r>
              <a:rPr lang="ru-RU" sz="1300">
                <a:solidFill>
                  <a:srgbClr val="558ED5"/>
                </a:solidFill>
                <a:latin typeface="Roboto"/>
              </a:rPr>
              <a:t>и не требуется дополнительная внешняя защита ИП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07505" y="1124033"/>
            <a:ext cx="748883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100" b="1">
                <a:solidFill>
                  <a:srgbClr val="0084CD"/>
                </a:solidFill>
              </a:rPr>
              <a:t>*</a:t>
            </a:r>
            <a:r>
              <a:rPr lang="ru-RU" sz="1100"/>
              <a:t> имеются модели</a:t>
            </a:r>
            <a:r>
              <a:rPr lang="en-US" sz="1100"/>
              <a:t> (</a:t>
            </a:r>
            <a:r>
              <a:rPr lang="ru-RU" sz="1100"/>
              <a:t>с</a:t>
            </a:r>
            <a:r>
              <a:rPr lang="en-US" sz="1100"/>
              <a:t> </a:t>
            </a:r>
            <a:r>
              <a:rPr lang="ru-RU" sz="1100"/>
              <a:t>суффиксом </a:t>
            </a:r>
            <a:r>
              <a:rPr lang="en-US" sz="1100"/>
              <a:t>-MU)</a:t>
            </a:r>
            <a:r>
              <a:rPr lang="ru-RU" sz="1100"/>
              <a:t> для применения в медицинских устройствах типа </a:t>
            </a:r>
            <a:r>
              <a:rPr lang="en-US" sz="1100"/>
              <a:t>BF (2xMOPP)</a:t>
            </a:r>
            <a:endParaRPr lang="ru-RU" sz="1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18" name="图片 11" descr="LOF120-20B48（开板）"/>
          <p:cNvPicPr>
            <a:picLocks noChangeAspect="1" noChangeArrowheads="1"/>
          </p:cNvPicPr>
          <p:nvPr/>
        </p:nvPicPr>
        <p:blipFill>
          <a:blip r:embed="rId4" cstate="print"/>
          <a:srcRect l="20117" t="19865" r="18033" b="9816"/>
          <a:stretch/>
        </p:blipFill>
        <p:spPr bwMode="auto">
          <a:xfrm>
            <a:off x="1040874" y="1332958"/>
            <a:ext cx="914089" cy="693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 descr="LOF350-20B48无认证标识版"/>
          <p:cNvPicPr>
            <a:picLocks noChangeAspect="1" noChangeArrowheads="1"/>
          </p:cNvPicPr>
          <p:nvPr/>
        </p:nvPicPr>
        <p:blipFill>
          <a:blip r:embed="rId5" cstate="print"/>
          <a:srcRect l="11523" t="12062" r="15929" b="6948"/>
          <a:stretch/>
        </p:blipFill>
        <p:spPr bwMode="auto">
          <a:xfrm>
            <a:off x="1036462" y="3025108"/>
            <a:ext cx="1006064" cy="829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17" descr="LOF120-20B12-C"/>
          <p:cNvPicPr>
            <a:picLocks noChangeAspect="1" noChangeArrowheads="1"/>
          </p:cNvPicPr>
          <p:nvPr/>
        </p:nvPicPr>
        <p:blipFill>
          <a:blip r:embed="rId6" cstate="print"/>
          <a:srcRect l="17436" t="17554" r="16890" b="14572"/>
          <a:stretch/>
        </p:blipFill>
        <p:spPr bwMode="auto">
          <a:xfrm rot="305743">
            <a:off x="1101277" y="2114802"/>
            <a:ext cx="823298" cy="72089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4" name="文本框 1"/>
          <p:cNvSpPr txBox="1"/>
          <p:nvPr/>
        </p:nvSpPr>
        <p:spPr bwMode="auto">
          <a:xfrm>
            <a:off x="107505" y="703087"/>
            <a:ext cx="8784975" cy="40011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LOF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120/225/350/450/550(-C)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-40…+70/+85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)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линейка 2021 года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42" name="文本框 10"/>
          <p:cNvSpPr txBox="1"/>
          <p:nvPr/>
        </p:nvSpPr>
        <p:spPr bwMode="auto">
          <a:xfrm>
            <a:off x="179388" y="4084638"/>
            <a:ext cx="8560096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LOF серия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м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ожет использоваться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в медицинских приложениях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,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промышленной автоматизации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, бытовой техник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и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 и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в 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других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применениях</a:t>
            </a:r>
            <a:endParaRPr/>
          </a:p>
        </p:txBody>
      </p:sp>
      <p:sp>
        <p:nvSpPr>
          <p:cNvPr id="19" name="Заголовок 1"/>
          <p:cNvSpPr txBox="1"/>
          <p:nvPr/>
        </p:nvSpPr>
        <p:spPr bwMode="auto">
          <a:xfrm>
            <a:off x="79956" y="19439"/>
            <a:ext cx="8872440" cy="45388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>
                <a:ea typeface="Roboto Medium"/>
              </a:rPr>
              <a:t>LOF – </a:t>
            </a:r>
            <a:r>
              <a:rPr lang="ru-RU" sz="2700">
                <a:ea typeface="Roboto Medium"/>
              </a:rPr>
              <a:t>мощные и компактные с каскадом КМ</a:t>
            </a:r>
          </a:p>
        </p:txBody>
      </p:sp>
      <p:grpSp>
        <p:nvGrpSpPr>
          <p:cNvPr id="3" name="Group 2"/>
          <p:cNvGrpSpPr/>
          <p:nvPr/>
        </p:nvGrpSpPr>
        <p:grpSpPr bwMode="auto">
          <a:xfrm>
            <a:off x="3059832" y="1378272"/>
            <a:ext cx="5432343" cy="2343279"/>
            <a:chOff x="3451603" y="1389149"/>
            <a:chExt cx="5432343" cy="2343279"/>
          </a:xfrm>
        </p:grpSpPr>
        <p:sp>
          <p:nvSpPr>
            <p:cNvPr id="37" name="文本框 8"/>
            <p:cNvSpPr txBox="1"/>
            <p:nvPr/>
          </p:nvSpPr>
          <p:spPr bwMode="auto">
            <a:xfrm>
              <a:off x="3451603" y="1753600"/>
              <a:ext cx="468668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Размер：3”x2”/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4”x2”/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5”x3”</a:t>
              </a:r>
              <a:endParaRPr/>
            </a:p>
          </p:txBody>
        </p:sp>
        <p:sp>
          <p:nvSpPr>
            <p:cNvPr id="38" name="文本框 2"/>
            <p:cNvSpPr txBox="1"/>
            <p:nvPr/>
          </p:nvSpPr>
          <p:spPr bwMode="auto">
            <a:xfrm>
              <a:off x="3451603" y="1389149"/>
              <a:ext cx="468668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Активная схема ККМ (</a:t>
              </a:r>
              <a:r>
                <a:rPr lang="en-US" sz="1300">
                  <a:cs typeface="Arial"/>
                </a:rPr>
                <a:t>PFC)</a:t>
              </a:r>
              <a:endParaRPr lang="ru-RU" sz="1300">
                <a:cs typeface="Arial"/>
              </a:endParaRPr>
            </a:p>
          </p:txBody>
        </p:sp>
        <p:sp>
          <p:nvSpPr>
            <p:cNvPr id="39" name="文本框 9"/>
            <p:cNvSpPr txBox="1"/>
            <p:nvPr/>
          </p:nvSpPr>
          <p:spPr bwMode="auto">
            <a:xfrm>
              <a:off x="3451603" y="2109824"/>
              <a:ext cx="54320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Соответствуют требованиям </a:t>
              </a:r>
              <a:endParaRPr/>
            </a:p>
            <a:p>
              <a:pPr>
                <a:buClr>
                  <a:srgbClr val="0084CD"/>
                </a:buClr>
                <a:buSzPct val="130000"/>
                <a:defRPr/>
              </a:pPr>
              <a:r>
                <a:rPr lang="ru-RU" sz="1300">
                  <a:cs typeface="Arial"/>
                </a:rPr>
                <a:t>       IEC/EN/UL 62368 &amp; EN60335 &amp; EN61558</a:t>
              </a:r>
              <a:r>
                <a:rPr lang="en-US" sz="1300">
                  <a:cs typeface="Arial"/>
                </a:rPr>
                <a:t>, IEC/EN/ES60601-1</a:t>
              </a:r>
              <a:endParaRPr lang="ru-RU" sz="1300">
                <a:cs typeface="Arial"/>
              </a:endParaRPr>
            </a:p>
          </p:txBody>
        </p:sp>
        <p:sp>
          <p:nvSpPr>
            <p:cNvPr id="40" name="文本框 6"/>
            <p:cNvSpPr txBox="1"/>
            <p:nvPr/>
          </p:nvSpPr>
          <p:spPr bwMode="auto">
            <a:xfrm>
              <a:off x="3451603" y="3049758"/>
              <a:ext cx="5432343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2 х MOPP для медицинского применения класса BF</a:t>
              </a:r>
              <a:endParaRPr/>
            </a:p>
          </p:txBody>
        </p:sp>
        <p:sp>
          <p:nvSpPr>
            <p:cNvPr id="41" name="文本框 3"/>
            <p:cNvSpPr txBox="1"/>
            <p:nvPr/>
          </p:nvSpPr>
          <p:spPr bwMode="auto">
            <a:xfrm>
              <a:off x="3451603" y="3440040"/>
              <a:ext cx="468668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sz="1300">
                  <a:cs typeface="Arial"/>
                </a:rPr>
                <a:t>Гарантия 5 лет</a:t>
              </a:r>
              <a:endParaRPr/>
            </a:p>
          </p:txBody>
        </p:sp>
        <p:sp>
          <p:nvSpPr>
            <p:cNvPr id="4" name="Rectangle 3"/>
            <p:cNvSpPr/>
            <p:nvPr/>
          </p:nvSpPr>
          <p:spPr bwMode="auto">
            <a:xfrm>
              <a:off x="3451603" y="2677442"/>
              <a:ext cx="4572000" cy="29238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Высокая плотность мощности и малая высота</a:t>
              </a:r>
              <a:endParaRPr lang="en-US" sz="1300">
                <a:cs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6861173" y="110866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20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636414" y="110866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411656" y="110866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86898" y="110866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0" name="Заголовок 1"/>
          <p:cNvSpPr txBox="1"/>
          <p:nvPr/>
        </p:nvSpPr>
        <p:spPr bwMode="auto">
          <a:xfrm>
            <a:off x="76906" y="22772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Источники питания с креплением на </a:t>
            </a:r>
            <a:r>
              <a:rPr lang="en-US" sz="2700"/>
              <a:t>DIN-</a:t>
            </a:r>
            <a:r>
              <a:rPr lang="ru-RU" sz="2700"/>
              <a:t>рейку</a:t>
            </a:r>
          </a:p>
          <a:p>
            <a:pPr algn="l">
              <a:defRPr/>
            </a:pPr>
            <a:r>
              <a:rPr lang="ru-RU" sz="1500">
                <a:latin typeface="Roboto Light"/>
                <a:ea typeface="Roboto Medium"/>
              </a:rPr>
              <a:t>Применение</a:t>
            </a:r>
          </a:p>
        </p:txBody>
      </p:sp>
      <p:pic>
        <p:nvPicPr>
          <p:cNvPr id="28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Прямая соединительная линия 28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18" name="圖片版面配置區 17"/>
          <p:cNvPicPr>
            <a:picLocks noChangeAspect="1"/>
          </p:cNvPicPr>
          <p:nvPr/>
        </p:nvPicPr>
        <p:blipFill>
          <a:blip r:embed="rId4" cstate="print"/>
          <a:srcRect l="10769" r="10769"/>
          <a:stretch/>
        </p:blipFill>
        <p:spPr bwMode="auto">
          <a:xfrm>
            <a:off x="2856577" y="1788134"/>
            <a:ext cx="1130116" cy="1130116"/>
          </a:xfrm>
          <a:prstGeom prst="ellipse">
            <a:avLst/>
          </a:prstGeom>
        </p:spPr>
      </p:pic>
      <p:pic>
        <p:nvPicPr>
          <p:cNvPr id="19" name="圖片版面配置區 16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5121618" y="1788134"/>
            <a:ext cx="1130116" cy="1130116"/>
          </a:xfrm>
          <a:prstGeom prst="ellipse">
            <a:avLst/>
          </a:prstGeom>
        </p:spPr>
      </p:pic>
      <p:pic>
        <p:nvPicPr>
          <p:cNvPr id="31" name="圖片版面配置區 18"/>
          <p:cNvPicPr>
            <a:picLocks noChangeAspect="1"/>
          </p:cNvPicPr>
          <p:nvPr/>
        </p:nvPicPr>
        <p:blipFill>
          <a:blip r:embed="rId6" cstate="print"/>
          <a:srcRect l="865" r="864"/>
          <a:stretch/>
        </p:blipFill>
        <p:spPr bwMode="auto">
          <a:xfrm>
            <a:off x="7419236" y="1788134"/>
            <a:ext cx="1130116" cy="1130116"/>
          </a:xfrm>
          <a:prstGeom prst="ellipse">
            <a:avLst/>
          </a:prstGeom>
        </p:spPr>
      </p:pic>
      <p:pic>
        <p:nvPicPr>
          <p:cNvPr id="32" name="圖片版面配置區 25"/>
          <p:cNvPicPr>
            <a:picLocks noChangeAspect="1"/>
          </p:cNvPicPr>
          <p:nvPr/>
        </p:nvPicPr>
        <p:blipFill>
          <a:blip r:embed="rId7" cstate="print"/>
          <a:srcRect l="16642" r="16641"/>
          <a:stretch/>
        </p:blipFill>
        <p:spPr bwMode="auto">
          <a:xfrm>
            <a:off x="684618" y="1788134"/>
            <a:ext cx="1130116" cy="1130116"/>
          </a:xfrm>
          <a:prstGeom prst="ellipse">
            <a:avLst/>
          </a:prstGeom>
        </p:spPr>
      </p:pic>
      <p:sp>
        <p:nvSpPr>
          <p:cNvPr id="33" name="文字版面配置區 3"/>
          <p:cNvSpPr txBox="1"/>
          <p:nvPr/>
        </p:nvSpPr>
        <p:spPr bwMode="auto">
          <a:xfrm>
            <a:off x="148503" y="1164337"/>
            <a:ext cx="2105872" cy="499866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Промышленная автоматизация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34" name="文字版面配置區 6"/>
          <p:cNvSpPr txBox="1"/>
          <p:nvPr/>
        </p:nvSpPr>
        <p:spPr bwMode="auto">
          <a:xfrm>
            <a:off x="2334341" y="1164337"/>
            <a:ext cx="2174590" cy="395332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Автоматизация зданий</a:t>
            </a:r>
            <a:endParaRPr/>
          </a:p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и сооружений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35" name="文字版面配置區 9"/>
          <p:cNvSpPr txBox="1"/>
          <p:nvPr/>
        </p:nvSpPr>
        <p:spPr bwMode="auto">
          <a:xfrm>
            <a:off x="4719469" y="1148100"/>
            <a:ext cx="1934415" cy="619311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Альтернативная энергетика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36" name="文字版面配置區 12"/>
          <p:cNvSpPr txBox="1"/>
          <p:nvPr/>
        </p:nvSpPr>
        <p:spPr bwMode="auto">
          <a:xfrm>
            <a:off x="6776997" y="1164337"/>
            <a:ext cx="2268210" cy="577510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Системы безопасности </a:t>
            </a:r>
            <a:endParaRPr/>
          </a:p>
          <a:p>
            <a:pPr marL="0" indent="0" algn="ctr">
              <a:buNone/>
              <a:defRPr/>
            </a:pPr>
            <a:r>
              <a:rPr lang="ru-RU" sz="1200">
                <a:solidFill>
                  <a:schemeClr val="bg1"/>
                </a:solidFill>
                <a:latin typeface="Roboto Medium"/>
                <a:ea typeface="Roboto Medium"/>
              </a:rPr>
              <a:t>и контроля</a:t>
            </a:r>
            <a:endParaRPr lang="zh-TW" sz="12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37" name="內容版面配置區 1"/>
          <p:cNvSpPr txBox="1"/>
          <p:nvPr/>
        </p:nvSpPr>
        <p:spPr bwMode="auto">
          <a:xfrm>
            <a:off x="234130" y="3085001"/>
            <a:ext cx="2031466" cy="830068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Производство всех видов товара</a:t>
            </a:r>
            <a:endParaRPr/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Обработка материалов 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  <p:sp>
        <p:nvSpPr>
          <p:cNvPr id="38" name="內容版面配置區 4"/>
          <p:cNvSpPr txBox="1"/>
          <p:nvPr/>
        </p:nvSpPr>
        <p:spPr bwMode="auto">
          <a:xfrm>
            <a:off x="2397410" y="3085001"/>
            <a:ext cx="2048452" cy="1234859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Управление освещением и микроклиматом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Системы контроля             и мониторинга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Лифтовое оборудование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  <p:sp>
        <p:nvSpPr>
          <p:cNvPr id="39" name="內容版面配置區 7"/>
          <p:cNvSpPr txBox="1"/>
          <p:nvPr/>
        </p:nvSpPr>
        <p:spPr bwMode="auto">
          <a:xfrm>
            <a:off x="4563664" y="3085001"/>
            <a:ext cx="2246025" cy="1234859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Системы солнечной энергетики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Управление хранением электроэнергии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Управление зарядкой АКБ</a:t>
            </a: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zh-TW" sz="1100">
              <a:latin typeface="Roboto"/>
              <a:ea typeface="微軟正黑體"/>
            </a:endParaRPr>
          </a:p>
        </p:txBody>
      </p:sp>
      <p:sp>
        <p:nvSpPr>
          <p:cNvPr id="40" name="內容版面配置區 10"/>
          <p:cNvSpPr txBox="1"/>
          <p:nvPr/>
        </p:nvSpPr>
        <p:spPr bwMode="auto">
          <a:xfrm>
            <a:off x="6955888" y="3085001"/>
            <a:ext cx="2056813" cy="1234859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Системы контроля доступа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Системы </a:t>
            </a:r>
            <a:r>
              <a:rPr lang="en-US" sz="1100">
                <a:latin typeface="Roboto"/>
                <a:ea typeface="微軟正黑體"/>
              </a:rPr>
              <a:t>UPS</a:t>
            </a:r>
            <a:endParaRPr/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Видео</a:t>
            </a:r>
            <a:r>
              <a:rPr lang="en-US" sz="1100">
                <a:latin typeface="Roboto"/>
                <a:ea typeface="微軟正黑體"/>
              </a:rPr>
              <a:t>/</a:t>
            </a:r>
            <a:r>
              <a:rPr lang="ru-RU" sz="1100">
                <a:latin typeface="Roboto"/>
                <a:ea typeface="微軟正黑體"/>
              </a:rPr>
              <a:t>аудио связь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Пожарная безопасность</a:t>
            </a: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600"/>
              </a:spcBef>
              <a:buClr>
                <a:srgbClr val="0084CD"/>
              </a:buClr>
              <a:buSzPct val="120000"/>
              <a:buFont typeface="Roboto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17" name="图片 11"/>
          <p:cNvPicPr>
            <a:picLocks noChangeAspect="1" noChangeArrowheads="1"/>
          </p:cNvPicPr>
          <p:nvPr/>
        </p:nvPicPr>
        <p:blipFill>
          <a:blip r:embed="rId4" cstate="print"/>
          <a:srcRect l="20242" t="15210" r="26995" b="14679"/>
          <a:stretch/>
        </p:blipFill>
        <p:spPr bwMode="auto">
          <a:xfrm>
            <a:off x="1042549" y="1384998"/>
            <a:ext cx="711735" cy="8263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3" name="图片 13"/>
          <p:cNvPicPr>
            <a:picLocks noChangeAspect="1" noChangeArrowheads="1"/>
          </p:cNvPicPr>
          <p:nvPr/>
        </p:nvPicPr>
        <p:blipFill>
          <a:blip r:embed="rId5" cstate="print"/>
          <a:srcRect l="19725" t="10316" r="16357" b="12979"/>
          <a:stretch/>
        </p:blipFill>
        <p:spPr bwMode="auto">
          <a:xfrm>
            <a:off x="1042549" y="2668530"/>
            <a:ext cx="1010231" cy="87718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文本框 1"/>
          <p:cNvSpPr txBox="1"/>
          <p:nvPr/>
        </p:nvSpPr>
        <p:spPr bwMode="auto">
          <a:xfrm>
            <a:off x="63414" y="710858"/>
            <a:ext cx="8856983" cy="369332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LI</a:t>
            </a:r>
            <a:r>
              <a:rPr lang="ru-RU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</a:t>
            </a: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P</a:t>
            </a:r>
            <a:r>
              <a:rPr lang="en-US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R2</a:t>
            </a:r>
            <a:r>
              <a:rPr lang="en-US">
                <a:solidFill>
                  <a:srgbClr val="002060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15</a:t>
            </a: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/30/60/100/</a:t>
            </a:r>
            <a:r>
              <a:rPr lang="en-US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150</a:t>
            </a:r>
            <a:r>
              <a:rPr lang="en-US">
                <a:solidFill>
                  <a:srgbClr val="002060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-25/-30…+70</a:t>
            </a:r>
            <a:r>
              <a:rPr lang="ru-RU">
                <a:solidFill>
                  <a:srgbClr val="0084CD"/>
                </a:solidFill>
                <a:latin typeface="Roboto"/>
              </a:rPr>
              <a:t>°С</a:t>
            </a:r>
            <a:r>
              <a:rPr lang="en-US">
                <a:solidFill>
                  <a:srgbClr val="0084CD"/>
                </a:solidFill>
                <a:latin typeface="Roboto"/>
              </a:rPr>
              <a:t>)</a:t>
            </a:r>
            <a:r>
              <a:rPr lang="zh-CN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Home Automation</a:t>
            </a:r>
            <a:r>
              <a:rPr lang="ru-RU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(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глубина до 60 мм)</a:t>
            </a:r>
            <a:endParaRPr lang="zh-CN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30" name="文本框 6"/>
          <p:cNvSpPr txBox="1"/>
          <p:nvPr/>
        </p:nvSpPr>
        <p:spPr bwMode="auto">
          <a:xfrm>
            <a:off x="243595" y="3813685"/>
            <a:ext cx="8496622" cy="6924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1300">
              <a:cs typeface="Arial"/>
            </a:endParaRPr>
          </a:p>
          <a:p>
            <a:pPr algn="just">
              <a:defRPr/>
            </a:pPr>
            <a:r>
              <a:rPr lang="ru-RU" sz="1300">
                <a:solidFill>
                  <a:srgbClr val="558ED5"/>
                </a:solidFill>
                <a:latin typeface="Roboto"/>
              </a:rPr>
              <a:t>Для автоматизации зданий и домашних систем контроля и управления. Оптимальное сочетание цены и функциональных возможностей для подавляющего  большинства приложений</a:t>
            </a:r>
          </a:p>
        </p:txBody>
      </p:sp>
      <p:grpSp>
        <p:nvGrpSpPr>
          <p:cNvPr id="4" name="Group 3"/>
          <p:cNvGrpSpPr/>
          <p:nvPr/>
        </p:nvGrpSpPr>
        <p:grpSpPr bwMode="auto">
          <a:xfrm>
            <a:off x="3275856" y="1269798"/>
            <a:ext cx="5253154" cy="1941652"/>
            <a:chOff x="3507872" y="1205070"/>
            <a:chExt cx="5253154" cy="1941652"/>
          </a:xfrm>
        </p:grpSpPr>
        <p:sp>
          <p:nvSpPr>
            <p:cNvPr id="25" name="文本框 5"/>
            <p:cNvSpPr txBox="1"/>
            <p:nvPr/>
          </p:nvSpPr>
          <p:spPr bwMode="auto">
            <a:xfrm>
              <a:off x="3507872" y="2084392"/>
              <a:ext cx="5245921" cy="54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4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Возможность подстройки выходного напряжения</a:t>
              </a:r>
              <a:endParaRPr lang="zh-CN" sz="1300"/>
            </a:p>
          </p:txBody>
        </p:sp>
        <p:sp>
          <p:nvSpPr>
            <p:cNvPr id="26" name="文本框 7"/>
            <p:cNvSpPr txBox="1"/>
            <p:nvPr/>
          </p:nvSpPr>
          <p:spPr bwMode="auto">
            <a:xfrm>
              <a:off x="3507872" y="1205070"/>
              <a:ext cx="5253154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4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Диапазон входного напряжения 85…264 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28" name="文本框 3"/>
            <p:cNvSpPr txBox="1"/>
            <p:nvPr/>
          </p:nvSpPr>
          <p:spPr bwMode="auto">
            <a:xfrm>
              <a:off x="3507872" y="2654279"/>
              <a:ext cx="468604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Выдерживают входное напряжение 300 В длительностью до 5 секунд (некоторые серии)</a:t>
              </a:r>
              <a:endParaRPr/>
            </a:p>
          </p:txBody>
        </p:sp>
        <p:sp>
          <p:nvSpPr>
            <p:cNvPr id="3" name="Прямоугольник 2"/>
            <p:cNvSpPr/>
            <p:nvPr/>
          </p:nvSpPr>
          <p:spPr bwMode="auto">
            <a:xfrm>
              <a:off x="3507872" y="1672392"/>
              <a:ext cx="4915819" cy="52835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4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/>
                <a:t>Узкие и компактные</a:t>
              </a:r>
              <a:r>
                <a:rPr lang="en-US" sz="1300"/>
                <a:t> (</a:t>
              </a:r>
              <a:r>
                <a:rPr lang="ru-RU" sz="1300"/>
                <a:t>2</a:t>
              </a:r>
              <a:r>
                <a:rPr lang="en-US" sz="1300"/>
                <a:t>SU-</a:t>
              </a:r>
              <a:r>
                <a:rPr lang="ru-RU" sz="1300"/>
                <a:t>6</a:t>
              </a:r>
              <a:r>
                <a:rPr lang="en-US" sz="1300"/>
                <a:t>SU; 1 size unit 17</a:t>
              </a:r>
              <a:r>
                <a:rPr lang="ru-RU" sz="1300"/>
                <a:t>,</a:t>
              </a:r>
              <a:r>
                <a:rPr lang="en-US" sz="1300"/>
                <a:t>5 </a:t>
              </a:r>
              <a:r>
                <a:rPr lang="ru-RU" sz="1300"/>
                <a:t>мм</a:t>
              </a:r>
              <a:r>
                <a:rPr lang="en-US" sz="1300"/>
                <a:t>)</a:t>
              </a:r>
              <a:endParaRPr lang="ru-RU" sz="1300"/>
            </a:p>
          </p:txBody>
        </p:sp>
      </p:grpSp>
      <p:sp>
        <p:nvSpPr>
          <p:cNvPr id="16" name="Заголовок 1"/>
          <p:cNvSpPr txBox="1"/>
          <p:nvPr/>
        </p:nvSpPr>
        <p:spPr bwMode="auto">
          <a:xfrm>
            <a:off x="107505" y="47697"/>
            <a:ext cx="8996503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LI/PR2 – </a:t>
            </a:r>
            <a:r>
              <a:rPr lang="ru-RU" sz="2700"/>
              <a:t>глубиной с автоматический выключатель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275855" y="3443327"/>
            <a:ext cx="53285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>
                <a:cs typeface="Arial"/>
              </a:rPr>
              <a:t>При увеличении мощности, высота и глубина изделия остаются неизменными, а изменяется только ширина (в соответствии с DIN 43880)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4597698" y="1107040"/>
            <a:ext cx="4025862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79388" y="1107040"/>
            <a:ext cx="4025862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6" name="文本框 37"/>
          <p:cNvSpPr txBox="1"/>
          <p:nvPr/>
        </p:nvSpPr>
        <p:spPr bwMode="auto">
          <a:xfrm>
            <a:off x="4830347" y="1228304"/>
            <a:ext cx="3960440" cy="338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LIFxx-10Bxx/</a:t>
            </a:r>
            <a:r>
              <a:rPr lang="en-US" sz="1600">
                <a:solidFill>
                  <a:srgbClr val="C00000"/>
                </a:solidFill>
                <a:latin typeface="Roboto"/>
                <a:cs typeface="Arial"/>
              </a:rPr>
              <a:t>R2</a:t>
            </a: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(S)  120/240/480</a:t>
            </a:r>
            <a:r>
              <a:rPr lang="ru-RU" sz="1600">
                <a:solidFill>
                  <a:schemeClr val="bg1"/>
                </a:solidFill>
                <a:latin typeface="Roboto"/>
                <a:cs typeface="Arial"/>
              </a:rPr>
              <a:t> Вт</a:t>
            </a: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  </a:t>
            </a:r>
            <a:endParaRPr lang="zh-CN" sz="1600">
              <a:solidFill>
                <a:schemeClr val="bg1"/>
              </a:solidFill>
              <a:latin typeface="Roboto"/>
              <a:cs typeface="Arial"/>
            </a:endParaRPr>
          </a:p>
        </p:txBody>
      </p:sp>
      <p:pic>
        <p:nvPicPr>
          <p:cNvPr id="19" name="图片 14" descr="LI120"/>
          <p:cNvPicPr>
            <a:picLocks noChangeAspect="1" noChangeArrowheads="1"/>
          </p:cNvPicPr>
          <p:nvPr/>
        </p:nvPicPr>
        <p:blipFill>
          <a:blip r:embed="rId4" cstate="print"/>
          <a:srcRect l="26791" t="13495" r="19864" b="12763"/>
          <a:stretch/>
        </p:blipFill>
        <p:spPr bwMode="auto">
          <a:xfrm>
            <a:off x="397056" y="1953439"/>
            <a:ext cx="623951" cy="113577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文本框 11"/>
          <p:cNvSpPr txBox="1"/>
          <p:nvPr/>
        </p:nvSpPr>
        <p:spPr bwMode="auto">
          <a:xfrm>
            <a:off x="186283" y="3856531"/>
            <a:ext cx="3663452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1400" b="1">
                <a:cs typeface="Arial"/>
              </a:rPr>
              <a:t>LI/R2</a:t>
            </a:r>
            <a:r>
              <a:rPr lang="en-US" sz="1400">
                <a:cs typeface="Arial"/>
              </a:rPr>
              <a:t> </a:t>
            </a:r>
            <a:r>
              <a:rPr lang="en-US" sz="1200">
                <a:solidFill>
                  <a:srgbClr val="558ED5"/>
                </a:solidFill>
                <a:cs typeface="Arial"/>
              </a:rPr>
              <a:t>–</a:t>
            </a:r>
            <a:r>
              <a:rPr lang="en-US" sz="1200">
                <a:cs typeface="Arial"/>
              </a:rPr>
              <a:t> </a:t>
            </a:r>
            <a:r>
              <a:rPr lang="ru-RU" sz="1200">
                <a:solidFill>
                  <a:srgbClr val="558ED5"/>
                </a:solidFill>
                <a:latin typeface="Roboto"/>
                <a:cs typeface="Arial"/>
              </a:rPr>
              <a:t>качественное питание без излишеств по оптимальной стоимости</a:t>
            </a:r>
            <a:endParaRPr sz="120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33" name="文本框 3"/>
          <p:cNvSpPr txBox="1"/>
          <p:nvPr/>
        </p:nvSpPr>
        <p:spPr bwMode="auto">
          <a:xfrm>
            <a:off x="1151386" y="1889411"/>
            <a:ext cx="305386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Изоляция вход-выход 4000 В</a:t>
            </a:r>
            <a:endParaRPr lang="en-US" sz="1200">
              <a:cs typeface="Arial"/>
            </a:endParaRPr>
          </a:p>
          <a:p>
            <a:pPr marL="171450" indent="-1714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КПД до 9</a:t>
            </a:r>
            <a:r>
              <a:rPr lang="en-US" sz="1200">
                <a:cs typeface="Arial"/>
              </a:rPr>
              <a:t>0</a:t>
            </a:r>
            <a:r>
              <a:rPr lang="ru-RU" sz="1200">
                <a:cs typeface="Arial"/>
              </a:rPr>
              <a:t>%</a:t>
            </a:r>
            <a:endParaRPr/>
          </a:p>
          <a:p>
            <a:pPr marL="171450" indent="-1714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ea typeface="Roboto Medium"/>
                <a:cs typeface="Arial"/>
              </a:rPr>
              <a:t>Температурный диапазон -25</a:t>
            </a:r>
            <a:r>
              <a:rPr lang="en-US" sz="1200">
                <a:cs typeface="Arial"/>
              </a:rPr>
              <a:t>…+70</a:t>
            </a:r>
            <a:r>
              <a:rPr lang="ru-RU" sz="1200"/>
              <a:t>°С</a:t>
            </a:r>
            <a:endParaRPr lang="ru-RU" sz="1200">
              <a:cs typeface="Arial"/>
            </a:endParaRPr>
          </a:p>
          <a:p>
            <a:pPr marL="171450" indent="-1714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endParaRPr lang="en-US" sz="1200">
              <a:cs typeface="Arial"/>
            </a:endParaRPr>
          </a:p>
          <a:p>
            <a:pPr algn="l">
              <a:buClrTx/>
              <a:buSzTx/>
              <a:defRPr/>
            </a:pPr>
            <a:endParaRPr lang="ru-RU" sz="1400">
              <a:solidFill>
                <a:srgbClr val="0070C0"/>
              </a:solidFill>
              <a:cs typeface="Arial"/>
            </a:endParaRPr>
          </a:p>
        </p:txBody>
      </p:sp>
      <p:sp>
        <p:nvSpPr>
          <p:cNvPr id="17" name="Заголовок 1"/>
          <p:cNvSpPr txBox="1"/>
          <p:nvPr/>
        </p:nvSpPr>
        <p:spPr bwMode="auto">
          <a:xfrm>
            <a:off x="107505" y="8487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LI/R2 </a:t>
            </a:r>
            <a:r>
              <a:rPr lang="ru-RU" sz="2700"/>
              <a:t>и </a:t>
            </a:r>
            <a:r>
              <a:rPr lang="en-US" sz="2700"/>
              <a:t>LIF/R2 – </a:t>
            </a:r>
            <a:r>
              <a:rPr lang="ru-RU" sz="2700"/>
              <a:t>оптимальны для промавтоматики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4444705" y="1953439"/>
            <a:ext cx="870780" cy="117795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7"/>
          <p:cNvSpPr txBox="1"/>
          <p:nvPr/>
        </p:nvSpPr>
        <p:spPr bwMode="auto">
          <a:xfrm>
            <a:off x="107505" y="540827"/>
            <a:ext cx="71502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>
                <a:ea typeface="Roboto Medium"/>
                <a:cs typeface="Arial"/>
              </a:rPr>
              <a:t>ИП в узком корпусе в форм-факторе </a:t>
            </a:r>
            <a:r>
              <a:rPr lang="en-US" sz="1400">
                <a:ea typeface="Roboto Medium"/>
                <a:cs typeface="Arial"/>
              </a:rPr>
              <a:t>Industrial</a:t>
            </a:r>
            <a:endParaRPr lang="ru-RU" sz="1400">
              <a:ea typeface="Roboto Medium"/>
              <a:cs typeface="Arial"/>
            </a:endParaRPr>
          </a:p>
        </p:txBody>
      </p:sp>
      <p:sp>
        <p:nvSpPr>
          <p:cNvPr id="21" name="文本框 3"/>
          <p:cNvSpPr txBox="1"/>
          <p:nvPr/>
        </p:nvSpPr>
        <p:spPr bwMode="auto">
          <a:xfrm>
            <a:off x="5354660" y="1889409"/>
            <a:ext cx="3806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Изоляция вход-выход 3000 В</a:t>
            </a:r>
            <a:endParaRPr/>
          </a:p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КПД до 94%</a:t>
            </a:r>
            <a:endParaRPr/>
          </a:p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Умеренный пусковой ток</a:t>
            </a:r>
            <a:endParaRPr/>
          </a:p>
          <a:p>
            <a:pPr marL="171450" indent="-1714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Каскад коррекции мощности (ККМ)</a:t>
            </a:r>
            <a:endParaRPr lang="en-US" sz="1200">
              <a:cs typeface="Arial"/>
            </a:endParaRPr>
          </a:p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Пиковая перегрузка до 150% (до 3 сек.)</a:t>
            </a:r>
            <a:endParaRPr/>
          </a:p>
          <a:p>
            <a:pPr marL="171450" indent="-171450" algn="l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cs typeface="Arial"/>
              </a:rPr>
              <a:t>Использование во взрывоопасных зонах (-ЕХ)</a:t>
            </a:r>
            <a:endParaRPr/>
          </a:p>
          <a:p>
            <a:pPr marL="171450" indent="-1714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200">
                <a:ea typeface="Roboto Medium"/>
                <a:cs typeface="Arial"/>
              </a:rPr>
              <a:t>Температурный диапазон -40</a:t>
            </a:r>
            <a:r>
              <a:rPr lang="en-US" sz="1200">
                <a:cs typeface="Arial"/>
              </a:rPr>
              <a:t>…+70</a:t>
            </a:r>
            <a:r>
              <a:rPr lang="ru-RU" sz="1200"/>
              <a:t>°С</a:t>
            </a:r>
            <a:endParaRPr lang="ru-RU" sz="1200">
              <a:cs typeface="Arial"/>
            </a:endParaRPr>
          </a:p>
        </p:txBody>
      </p:sp>
      <p:sp>
        <p:nvSpPr>
          <p:cNvPr id="22" name="文本框 37"/>
          <p:cNvSpPr txBox="1"/>
          <p:nvPr/>
        </p:nvSpPr>
        <p:spPr bwMode="auto">
          <a:xfrm>
            <a:off x="693238" y="1234408"/>
            <a:ext cx="3663452" cy="33855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LIxx-20Bxx/</a:t>
            </a:r>
            <a:r>
              <a:rPr lang="en-US" sz="1600">
                <a:solidFill>
                  <a:srgbClr val="C00000"/>
                </a:solidFill>
                <a:latin typeface="Roboto"/>
                <a:cs typeface="Arial"/>
              </a:rPr>
              <a:t>R2</a:t>
            </a:r>
            <a:r>
              <a:rPr lang="ru-RU" sz="1600">
                <a:solidFill>
                  <a:schemeClr val="bg1"/>
                </a:solidFill>
                <a:latin typeface="Roboto"/>
                <a:cs typeface="Arial"/>
              </a:rPr>
              <a:t>(</a:t>
            </a: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S)  75/120</a:t>
            </a:r>
            <a:r>
              <a:rPr lang="ru-RU" sz="1600">
                <a:solidFill>
                  <a:schemeClr val="bg1"/>
                </a:solidFill>
                <a:latin typeface="Roboto"/>
                <a:cs typeface="Arial"/>
              </a:rPr>
              <a:t> Вт</a:t>
            </a:r>
            <a:r>
              <a:rPr lang="en-US" sz="1600">
                <a:solidFill>
                  <a:schemeClr val="bg1"/>
                </a:solidFill>
                <a:latin typeface="Roboto"/>
                <a:cs typeface="Arial"/>
              </a:rPr>
              <a:t>   </a:t>
            </a:r>
            <a:endParaRPr lang="zh-CN" sz="1600">
              <a:solidFill>
                <a:schemeClr val="bg1"/>
              </a:solidFill>
              <a:latin typeface="Roboto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444705" y="3856531"/>
            <a:ext cx="47317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US" sz="1400" b="1"/>
              <a:t>LIF/R2</a:t>
            </a:r>
            <a:r>
              <a:rPr lang="en-US" sz="1400"/>
              <a:t> </a:t>
            </a:r>
            <a:r>
              <a:rPr lang="en-US" sz="1200">
                <a:solidFill>
                  <a:srgbClr val="558ED5"/>
                </a:solidFill>
              </a:rPr>
              <a:t>–</a:t>
            </a:r>
            <a:r>
              <a:rPr lang="en-US" sz="1200"/>
              <a:t> </a:t>
            </a:r>
            <a:r>
              <a:rPr lang="ru-RU" sz="1200">
                <a:solidFill>
                  <a:srgbClr val="558ED5"/>
                </a:solidFill>
                <a:latin typeface="Roboto"/>
              </a:rPr>
              <a:t>расширенные функциональные возможности. Отлично подходят для приложений, где требуется высокая перегрузочная способность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07504" y="75560"/>
            <a:ext cx="4536182" cy="432048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>
                <a:latin typeface="Roboto Light"/>
                <a:ea typeface="Roboto"/>
              </a:rPr>
              <a:t>Что в презентации</a:t>
            </a:r>
            <a:endParaRPr lang="en-US" sz="2700">
              <a:latin typeface="Roboto Light"/>
              <a:ea typeface="Roboto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251520" y="771525"/>
            <a:ext cx="7416824" cy="3420380"/>
          </a:xfrm>
        </p:spPr>
        <p:txBody>
          <a:bodyPr>
            <a:normAutofit/>
          </a:bodyPr>
          <a:lstStyle/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ru-RU" sz="1300">
                <a:ea typeface="Roboto"/>
              </a:rPr>
              <a:t>Компания </a:t>
            </a:r>
            <a:r>
              <a:rPr lang="en-US" sz="1300">
                <a:ea typeface="Roboto"/>
              </a:rPr>
              <a:t>MORNSUN</a:t>
            </a:r>
            <a:r>
              <a:rPr lang="ru-RU" sz="1300">
                <a:ea typeface="Roboto"/>
              </a:rPr>
              <a:t> и её преимущества в меняющихся условиях</a:t>
            </a:r>
            <a:endParaRPr/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ru-RU" sz="1300">
                <a:ea typeface="Roboto"/>
              </a:rPr>
              <a:t>От </a:t>
            </a:r>
            <a:r>
              <a:rPr lang="en-US" sz="1300">
                <a:ea typeface="Roboto"/>
              </a:rPr>
              <a:t>IoT </a:t>
            </a:r>
            <a:r>
              <a:rPr lang="ru-RU" sz="1300">
                <a:ea typeface="Roboto"/>
              </a:rPr>
              <a:t>и приборов учёта ресурсов до промышленной автоматизации</a:t>
            </a:r>
            <a:br>
              <a:rPr lang="ru-RU" sz="1300">
                <a:ea typeface="Roboto"/>
              </a:rPr>
            </a:br>
            <a:r>
              <a:rPr lang="ru-RU" sz="1300">
                <a:ea typeface="Roboto"/>
              </a:rPr>
              <a:t>Современные </a:t>
            </a:r>
            <a:r>
              <a:rPr lang="en-US" sz="1300">
                <a:ea typeface="Roboto"/>
              </a:rPr>
              <a:t>AC/DC</a:t>
            </a:r>
            <a:r>
              <a:rPr lang="ru-RU" sz="1300">
                <a:ea typeface="Roboto"/>
              </a:rPr>
              <a:t> источники питания в различном конструктивном исполнении</a:t>
            </a:r>
            <a:endParaRPr/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ru-RU" sz="1300">
                <a:ea typeface="Roboto"/>
              </a:rPr>
              <a:t>Концепция </a:t>
            </a:r>
            <a:r>
              <a:rPr lang="en-US" sz="1300" b="1">
                <a:ea typeface="Roboto"/>
              </a:rPr>
              <a:t>305</a:t>
            </a:r>
            <a:r>
              <a:rPr lang="ru-RU" sz="1300" b="1">
                <a:ea typeface="Roboto"/>
              </a:rPr>
              <a:t> </a:t>
            </a:r>
            <a:r>
              <a:rPr lang="en-US" sz="1300" b="1">
                <a:ea typeface="Roboto"/>
              </a:rPr>
              <a:t>RAC </a:t>
            </a:r>
            <a:r>
              <a:rPr lang="ru-RU" sz="1300">
                <a:ea typeface="Roboto"/>
              </a:rPr>
              <a:t>для новых источников питания. Что это значит</a:t>
            </a:r>
            <a:r>
              <a:rPr lang="en-US" sz="1300">
                <a:ea typeface="Roboto"/>
              </a:rPr>
              <a:t>?</a:t>
            </a:r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en-US" sz="1300">
                <a:ea typeface="Roboto"/>
              </a:rPr>
              <a:t>DC/DC</a:t>
            </a:r>
            <a:r>
              <a:rPr lang="ru-RU" sz="1300">
                <a:ea typeface="Roboto"/>
              </a:rPr>
              <a:t>-преобразователи широкого применения и новая технология </a:t>
            </a:r>
            <a:r>
              <a:rPr lang="en-US" sz="1300">
                <a:ea typeface="Roboto"/>
              </a:rPr>
              <a:t>Chiplet SiP</a:t>
            </a:r>
            <a:endParaRPr lang="ru-RU" sz="1300">
              <a:ea typeface="Roboto"/>
            </a:endParaRPr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en-US" sz="1300">
                <a:ea typeface="Roboto"/>
              </a:rPr>
              <a:t>DC/DC</a:t>
            </a:r>
            <a:r>
              <a:rPr lang="ru-RU" sz="1300">
                <a:ea typeface="Roboto"/>
              </a:rPr>
              <a:t>-преобразователи специального назначения (для телеком и ЖД-транспорта)</a:t>
            </a:r>
            <a:endParaRPr lang="en-US" sz="1300">
              <a:ea typeface="Roboto"/>
            </a:endParaRPr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ru-RU" sz="1300">
                <a:ea typeface="Roboto"/>
              </a:rPr>
              <a:t>Интерфейсные модули и цифровые изоляторы</a:t>
            </a:r>
            <a:endParaRPr/>
          </a:p>
          <a:p>
            <a:pPr>
              <a:lnSpc>
                <a:spcPct val="185000"/>
              </a:lnSpc>
              <a:buClr>
                <a:srgbClr val="0084CD"/>
              </a:buClr>
              <a:buSzPct val="150000"/>
              <a:defRPr/>
            </a:pPr>
            <a:r>
              <a:rPr lang="ru-RU" sz="1300">
                <a:ea typeface="Roboto"/>
              </a:rPr>
              <a:t>Перспективы развития или какие новинки ожидаем в 2022 году</a:t>
            </a:r>
          </a:p>
          <a:p>
            <a:pPr>
              <a:lnSpc>
                <a:spcPct val="150000"/>
              </a:lnSpc>
              <a:buNone/>
              <a:defRPr/>
            </a:pPr>
            <a:endParaRPr lang="en-US" sz="180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None/>
              <a:defRPr/>
            </a:pPr>
            <a:endParaRPr lang="en-US" sz="1800">
              <a:solidFill>
                <a:srgbClr val="002060"/>
              </a:solidFill>
            </a:endParaRPr>
          </a:p>
          <a:p>
            <a:pPr>
              <a:buNone/>
              <a:defRPr/>
            </a:pPr>
            <a:endParaRPr lang="ru-RU" sz="1800" b="1">
              <a:solidFill>
                <a:srgbClr val="002060"/>
              </a:solidFill>
            </a:endParaRPr>
          </a:p>
          <a:p>
            <a:pPr>
              <a:buNone/>
              <a:defRPr/>
            </a:pPr>
            <a:endParaRPr lang="ru-RU" sz="1800" b="1">
              <a:solidFill>
                <a:srgbClr val="002060"/>
              </a:solidFill>
            </a:endParaRPr>
          </a:p>
          <a:p>
            <a:pPr>
              <a:buNone/>
              <a:defRPr/>
            </a:pPr>
            <a:endParaRPr lang="ru-RU"/>
          </a:p>
        </p:txBody>
      </p:sp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4" y="4876006"/>
            <a:ext cx="1386798" cy="1801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2906793" y="1733780"/>
            <a:ext cx="5769663" cy="1687443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  <a:buClr>
                <a:srgbClr val="0084CD"/>
              </a:buClr>
              <a:buSzPct val="140000"/>
              <a:defRPr/>
            </a:pPr>
            <a:r>
              <a:rPr lang="ru-RU" sz="1400"/>
              <a:t>Для систем напряжением 24/48 В (ток 20</a:t>
            </a:r>
            <a:r>
              <a:rPr lang="en-US" sz="1400"/>
              <a:t> </a:t>
            </a:r>
            <a:r>
              <a:rPr lang="ru-RU" sz="1400"/>
              <a:t>А</a:t>
            </a:r>
            <a:r>
              <a:rPr lang="en-US" sz="1400"/>
              <a:t> </a:t>
            </a:r>
            <a:r>
              <a:rPr lang="ru-RU" sz="1400"/>
              <a:t>на канал)</a:t>
            </a:r>
            <a:endParaRPr/>
          </a:p>
          <a:p>
            <a:pPr>
              <a:lnSpc>
                <a:spcPts val="3400"/>
              </a:lnSpc>
              <a:buClr>
                <a:srgbClr val="0084CD"/>
              </a:buClr>
              <a:buSzPct val="130000"/>
              <a:defRPr/>
            </a:pPr>
            <a:r>
              <a:rPr lang="ru-RU" sz="1400"/>
              <a:t>Температурный диапазон -40…+8</a:t>
            </a:r>
            <a:r>
              <a:rPr lang="en-US" sz="1400"/>
              <a:t>0</a:t>
            </a:r>
            <a:r>
              <a:rPr lang="ru-RU" sz="1400"/>
              <a:t>°С</a:t>
            </a:r>
            <a:endParaRPr/>
          </a:p>
          <a:p>
            <a:pPr>
              <a:lnSpc>
                <a:spcPts val="3400"/>
              </a:lnSpc>
              <a:buClr>
                <a:srgbClr val="0084CD"/>
              </a:buClr>
              <a:buSzPct val="130000"/>
              <a:defRPr/>
            </a:pPr>
            <a:r>
              <a:rPr lang="ru-RU" sz="1400"/>
              <a:t>Контроль работоспособности каждого блока питания</a:t>
            </a:r>
            <a:r>
              <a:rPr lang="en-US" sz="1400"/>
              <a:t> (LED)</a:t>
            </a:r>
            <a:endParaRPr lang="ru-RU" sz="1400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2033464" y="3493231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sz="1400" b="1"/>
          </a:p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</a:rPr>
              <a:t>Для систем безопасности, непрерывные процессы в хим. промышленности и другие ответственные приложения</a:t>
            </a:r>
            <a:endParaRPr/>
          </a:p>
        </p:txBody>
      </p:sp>
      <p:pic>
        <p:nvPicPr>
          <p:cNvPr id="10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04764" y="957173"/>
            <a:ext cx="1296145" cy="14223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Заголовок 1"/>
          <p:cNvSpPr txBox="1"/>
          <p:nvPr/>
        </p:nvSpPr>
        <p:spPr bwMode="auto">
          <a:xfrm>
            <a:off x="67629" y="8467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LIR-20 – </a:t>
            </a:r>
            <a:r>
              <a:rPr lang="ru-RU" sz="2700"/>
              <a:t>питание не пропадёт!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647002" y="2539564"/>
            <a:ext cx="1211668" cy="14660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 bwMode="auto">
          <a:xfrm>
            <a:off x="2033464" y="776528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/>
              <a:t>Там, где даже неисправность самого блока питания не должна приводить к потере напряжения!</a:t>
            </a:r>
            <a:endParaRPr/>
          </a:p>
        </p:txBody>
      </p:sp>
      <p:pic>
        <p:nvPicPr>
          <p:cNvPr id="22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181738" y="108147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5473" y="108147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669209" y="108147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6915392" y="1081479"/>
            <a:ext cx="2100526" cy="582071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0" name="Заголовок 1"/>
          <p:cNvSpPr txBox="1"/>
          <p:nvPr/>
        </p:nvSpPr>
        <p:spPr bwMode="auto">
          <a:xfrm>
            <a:off x="107505" y="0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Источники питания на печатную плату</a:t>
            </a:r>
          </a:p>
          <a:p>
            <a:pPr algn="l">
              <a:defRPr/>
            </a:pPr>
            <a:r>
              <a:rPr lang="ru-RU" sz="1800">
                <a:latin typeface="Roboto Light"/>
              </a:rPr>
              <a:t>Применение</a:t>
            </a:r>
          </a:p>
        </p:txBody>
      </p:sp>
      <p:pic>
        <p:nvPicPr>
          <p:cNvPr id="28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Прямая соединительная линия 28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33" name="文字版面配置區 3"/>
          <p:cNvSpPr txBox="1"/>
          <p:nvPr/>
        </p:nvSpPr>
        <p:spPr bwMode="auto">
          <a:xfrm>
            <a:off x="250163" y="1097638"/>
            <a:ext cx="1963676" cy="763080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400">
                <a:solidFill>
                  <a:schemeClr val="bg1"/>
                </a:solidFill>
                <a:latin typeface="Roboto"/>
              </a:rPr>
              <a:t>Устройства для промавтоматики</a:t>
            </a:r>
            <a:endParaRPr lang="zh-TW" sz="1400">
              <a:solidFill>
                <a:schemeClr val="bg1"/>
              </a:solidFill>
              <a:latin typeface="Roboto"/>
            </a:endParaRPr>
          </a:p>
        </p:txBody>
      </p:sp>
      <p:sp>
        <p:nvSpPr>
          <p:cNvPr id="34" name="文字版面配置區 6"/>
          <p:cNvSpPr txBox="1"/>
          <p:nvPr/>
        </p:nvSpPr>
        <p:spPr bwMode="auto">
          <a:xfrm>
            <a:off x="2251185" y="1097638"/>
            <a:ext cx="2448272" cy="709554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400">
                <a:solidFill>
                  <a:schemeClr val="bg1"/>
                </a:solidFill>
                <a:latin typeface="Roboto"/>
              </a:rPr>
              <a:t>Устройства учёта</a:t>
            </a:r>
            <a:endParaRPr/>
          </a:p>
          <a:p>
            <a:pPr marL="0" indent="0" algn="ctr">
              <a:buNone/>
              <a:defRPr/>
            </a:pPr>
            <a:r>
              <a:rPr lang="ru-RU" sz="1400">
                <a:solidFill>
                  <a:schemeClr val="bg1"/>
                </a:solidFill>
                <a:latin typeface="Roboto"/>
              </a:rPr>
              <a:t> ресурсов</a:t>
            </a:r>
            <a:endParaRPr lang="zh-TW" sz="1400">
              <a:solidFill>
                <a:schemeClr val="bg1"/>
              </a:solidFill>
              <a:latin typeface="Roboto"/>
            </a:endParaRPr>
          </a:p>
        </p:txBody>
      </p:sp>
      <p:sp>
        <p:nvSpPr>
          <p:cNvPr id="35" name="文字版面配置區 9"/>
          <p:cNvSpPr txBox="1"/>
          <p:nvPr/>
        </p:nvSpPr>
        <p:spPr bwMode="auto">
          <a:xfrm>
            <a:off x="4815676" y="1097638"/>
            <a:ext cx="1803797" cy="619311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400">
                <a:solidFill>
                  <a:schemeClr val="bg1"/>
                </a:solidFill>
                <a:latin typeface="Roboto"/>
              </a:rPr>
              <a:t>Устройства </a:t>
            </a:r>
            <a:r>
              <a:rPr lang="en-US" sz="1400">
                <a:solidFill>
                  <a:schemeClr val="bg1"/>
                </a:solidFill>
                <a:latin typeface="Roboto"/>
              </a:rPr>
              <a:t>IoT</a:t>
            </a:r>
            <a:r>
              <a:rPr lang="ru-RU" sz="1400">
                <a:solidFill>
                  <a:schemeClr val="bg1"/>
                </a:solidFill>
                <a:latin typeface="Roboto"/>
              </a:rPr>
              <a:t> технологий</a:t>
            </a:r>
            <a:endParaRPr lang="zh-TW" sz="1400">
              <a:solidFill>
                <a:schemeClr val="bg1"/>
              </a:solidFill>
              <a:latin typeface="Roboto"/>
            </a:endParaRPr>
          </a:p>
        </p:txBody>
      </p:sp>
      <p:sp>
        <p:nvSpPr>
          <p:cNvPr id="37" name="內容版面配置區 1"/>
          <p:cNvSpPr txBox="1"/>
          <p:nvPr/>
        </p:nvSpPr>
        <p:spPr bwMode="auto">
          <a:xfrm>
            <a:off x="56848" y="3090511"/>
            <a:ext cx="2433818" cy="1563557"/>
          </a:xfrm>
          <a:prstGeom prst="rect">
            <a:avLst/>
          </a:prstGeom>
          <a:ln>
            <a:noFill/>
          </a:ln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Контроллеры управления </a:t>
            </a:r>
            <a:endParaRPr/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Датчики</a:t>
            </a:r>
            <a:endParaRPr/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Устройства релейной защиты</a:t>
            </a:r>
            <a:endParaRPr/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Устройства сбора и передачи данных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  <p:sp>
        <p:nvSpPr>
          <p:cNvPr id="38" name="內容版面配置區 4"/>
          <p:cNvSpPr txBox="1"/>
          <p:nvPr/>
        </p:nvSpPr>
        <p:spPr bwMode="auto">
          <a:xfrm>
            <a:off x="2327823" y="3090511"/>
            <a:ext cx="2294995" cy="1563557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Счётчики электроэнергии бытовые и промышленные</a:t>
            </a: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  <p:sp>
        <p:nvSpPr>
          <p:cNvPr id="39" name="內容版面配置區 7"/>
          <p:cNvSpPr txBox="1"/>
          <p:nvPr/>
        </p:nvSpPr>
        <p:spPr bwMode="auto">
          <a:xfrm>
            <a:off x="4596364" y="3090511"/>
            <a:ext cx="2242420" cy="1563557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Устройства для системы умный дом</a:t>
            </a:r>
            <a:endParaRPr/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微軟正黑體"/>
              </a:rPr>
              <a:t>Устройства контроля состояния объектов инфраструктуры в ЖКХ и др.</a:t>
            </a: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zh-TW" sz="1100">
              <a:latin typeface="Roboto"/>
              <a:ea typeface="微軟正黑體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688985" y="1830099"/>
            <a:ext cx="1086032" cy="108603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2917880" y="1830099"/>
            <a:ext cx="1115614" cy="111561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5159518" y="1830099"/>
            <a:ext cx="1118550" cy="11185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7" name="圖片版面配置區 18"/>
          <p:cNvPicPr>
            <a:picLocks noChangeAspect="1"/>
          </p:cNvPicPr>
          <p:nvPr/>
        </p:nvPicPr>
        <p:blipFill>
          <a:blip r:embed="rId7" cstate="print"/>
          <a:srcRect l="865" r="864"/>
          <a:stretch/>
        </p:blipFill>
        <p:spPr bwMode="auto">
          <a:xfrm>
            <a:off x="7417995" y="1830099"/>
            <a:ext cx="1104323" cy="1104323"/>
          </a:xfrm>
          <a:prstGeom prst="ellipse">
            <a:avLst/>
          </a:prstGeom>
        </p:spPr>
      </p:pic>
      <p:sp>
        <p:nvSpPr>
          <p:cNvPr id="41" name="內容版面配置區 10"/>
          <p:cNvSpPr txBox="1"/>
          <p:nvPr/>
        </p:nvSpPr>
        <p:spPr bwMode="auto">
          <a:xfrm>
            <a:off x="7085801" y="3090511"/>
            <a:ext cx="2034124" cy="1563557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Roboto"/>
              </a:rPr>
              <a:t>Системы контроля доступа</a:t>
            </a:r>
            <a:endParaRPr lang="en-US" sz="1100">
              <a:latin typeface="Roboto"/>
              <a:ea typeface="Roboto"/>
            </a:endParaRPr>
          </a:p>
          <a:p>
            <a:pPr marL="171450" lvl="1" indent="-171450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100">
                <a:latin typeface="Roboto"/>
                <a:ea typeface="Roboto"/>
              </a:rPr>
              <a:t>Устройства Видео</a:t>
            </a:r>
            <a:r>
              <a:rPr lang="en-US" sz="1100">
                <a:latin typeface="Roboto"/>
                <a:ea typeface="Roboto"/>
              </a:rPr>
              <a:t>/</a:t>
            </a:r>
            <a:r>
              <a:rPr lang="ru-RU" sz="1100">
                <a:latin typeface="Roboto"/>
                <a:ea typeface="Roboto"/>
              </a:rPr>
              <a:t>Аудио контроля и связи</a:t>
            </a:r>
            <a:endParaRPr lang="en-US" sz="1100">
              <a:latin typeface="Roboto"/>
              <a:ea typeface="微軟正黑體"/>
            </a:endParaRPr>
          </a:p>
          <a:p>
            <a:pPr marL="216756" lvl="1">
              <a:spcBef>
                <a:spcPts val="700"/>
              </a:spcBef>
              <a:buClr>
                <a:srgbClr val="0084CD"/>
              </a:buClr>
              <a:buSzPct val="120000"/>
              <a:buFont typeface="Arial"/>
              <a:buChar char="•"/>
              <a:defRPr/>
            </a:pPr>
            <a:endParaRPr lang="en-US" sz="1100">
              <a:latin typeface="Roboto"/>
              <a:ea typeface="微軟正黑體"/>
            </a:endParaRPr>
          </a:p>
        </p:txBody>
      </p:sp>
      <p:sp>
        <p:nvSpPr>
          <p:cNvPr id="42" name="文字版面配置區 9"/>
          <p:cNvSpPr txBox="1"/>
          <p:nvPr/>
        </p:nvSpPr>
        <p:spPr bwMode="auto">
          <a:xfrm>
            <a:off x="6896537" y="1097638"/>
            <a:ext cx="2138235" cy="619311"/>
          </a:xfrm>
          <a:prstGeom prst="rect">
            <a:avLst/>
          </a:prstGeom>
        </p:spPr>
        <p:txBody>
          <a:bodyPr/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400">
                <a:solidFill>
                  <a:schemeClr val="bg1"/>
                </a:solidFill>
                <a:latin typeface="Roboto"/>
              </a:rPr>
              <a:t>Системы безопасности</a:t>
            </a:r>
            <a:endParaRPr lang="zh-TW" sz="1400">
              <a:solidFill>
                <a:schemeClr val="bg1"/>
              </a:solidFill>
              <a:latin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" name="图片 23"/>
          <p:cNvPicPr>
            <a:picLocks noChangeAspect="1"/>
          </p:cNvPicPr>
          <p:nvPr/>
        </p:nvPicPr>
        <p:blipFill>
          <a:blip r:embed="rId2" cstate="print"/>
          <a:srcRect r="70384"/>
          <a:stretch/>
        </p:blipFill>
        <p:spPr bwMode="auto">
          <a:xfrm>
            <a:off x="559354" y="3551554"/>
            <a:ext cx="743968" cy="731369"/>
          </a:xfrm>
          <a:prstGeom prst="rect">
            <a:avLst/>
          </a:prstGeom>
        </p:spPr>
      </p:pic>
      <p:pic>
        <p:nvPicPr>
          <p:cNvPr id="28" name="图片 25"/>
          <p:cNvPicPr>
            <a:picLocks noChangeAspect="1"/>
          </p:cNvPicPr>
          <p:nvPr/>
        </p:nvPicPr>
        <p:blipFill>
          <a:blip r:embed="rId3" cstate="print"/>
          <a:srcRect r="72318"/>
          <a:stretch/>
        </p:blipFill>
        <p:spPr bwMode="auto">
          <a:xfrm>
            <a:off x="595505" y="2695154"/>
            <a:ext cx="714415" cy="782499"/>
          </a:xfrm>
          <a:prstGeom prst="rect">
            <a:avLst/>
          </a:prstGeom>
        </p:spPr>
      </p:pic>
      <p:pic>
        <p:nvPicPr>
          <p:cNvPr id="26" name="图片 27"/>
          <p:cNvPicPr>
            <a:picLocks noChangeAspect="1"/>
          </p:cNvPicPr>
          <p:nvPr/>
        </p:nvPicPr>
        <p:blipFill>
          <a:blip r:embed="rId4" cstate="print"/>
          <a:srcRect r="69585"/>
          <a:stretch/>
        </p:blipFill>
        <p:spPr bwMode="auto">
          <a:xfrm>
            <a:off x="517477" y="1949338"/>
            <a:ext cx="827723" cy="676816"/>
          </a:xfrm>
          <a:prstGeom prst="rect">
            <a:avLst/>
          </a:prstGeom>
        </p:spPr>
      </p:pic>
      <p:pic>
        <p:nvPicPr>
          <p:cNvPr id="161" name="Google Shape;86;p15"/>
          <p:cNvPicPr/>
          <p:nvPr/>
        </p:nvPicPr>
        <p:blipFill>
          <a:blip r:embed="rId5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107505" y="847616"/>
            <a:ext cx="302433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500" b="1">
                <a:solidFill>
                  <a:srgbClr val="C00000"/>
                </a:solidFill>
              </a:rPr>
              <a:t>R</a:t>
            </a:r>
            <a:r>
              <a:rPr lang="en-US" sz="1500" b="1">
                <a:solidFill>
                  <a:srgbClr val="0070C0"/>
                </a:solidFill>
              </a:rPr>
              <a:t>eliable under </a:t>
            </a:r>
            <a:r>
              <a:rPr lang="en-US" sz="1500" b="1">
                <a:solidFill>
                  <a:srgbClr val="C00000"/>
                </a:solidFill>
              </a:rPr>
              <a:t>A</a:t>
            </a:r>
            <a:r>
              <a:rPr lang="en-US" sz="1500" b="1">
                <a:solidFill>
                  <a:srgbClr val="0070C0"/>
                </a:solidFill>
              </a:rPr>
              <a:t>ll</a:t>
            </a:r>
            <a:r>
              <a:rPr lang="ru-RU" sz="1500" b="1">
                <a:solidFill>
                  <a:srgbClr val="0070C0"/>
                </a:solidFill>
              </a:rPr>
              <a:t> </a:t>
            </a:r>
            <a:r>
              <a:rPr lang="en-US" sz="1500" b="1">
                <a:solidFill>
                  <a:srgbClr val="C00000"/>
                </a:solidFill>
              </a:rPr>
              <a:t>C</a:t>
            </a:r>
            <a:r>
              <a:rPr lang="en-US" sz="1500" b="1">
                <a:solidFill>
                  <a:srgbClr val="0070C0"/>
                </a:solidFill>
              </a:rPr>
              <a:t>onditions</a:t>
            </a:r>
            <a:endParaRPr lang="ru-RU" sz="1500">
              <a:solidFill>
                <a:srgbClr val="0070C0"/>
              </a:solidFill>
            </a:endParaRPr>
          </a:p>
        </p:txBody>
      </p:sp>
      <p:sp>
        <p:nvSpPr>
          <p:cNvPr id="25" name="文本框 1"/>
          <p:cNvSpPr txBox="1"/>
          <p:nvPr/>
        </p:nvSpPr>
        <p:spPr bwMode="auto">
          <a:xfrm>
            <a:off x="559353" y="1309634"/>
            <a:ext cx="816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>
                <a:solidFill>
                  <a:srgbClr val="558ED5"/>
                </a:solidFill>
                <a:latin typeface="Roboto"/>
                <a:ea typeface="Roboto Medium"/>
              </a:rPr>
              <a:t>305 RAC AC</a:t>
            </a:r>
            <a:r>
              <a:rPr lang="en-US" sz="1400">
                <a:solidFill>
                  <a:srgbClr val="558ED5"/>
                </a:solidFill>
                <a:latin typeface="Roboto"/>
                <a:ea typeface="Roboto Medium"/>
              </a:rPr>
              <a:t>/</a:t>
            </a:r>
            <a:r>
              <a:rPr lang="ru-RU" sz="1400">
                <a:solidFill>
                  <a:srgbClr val="558ED5"/>
                </a:solidFill>
                <a:latin typeface="Roboto"/>
                <a:ea typeface="Roboto Medium"/>
              </a:rPr>
              <a:t>DC преобразователи </a:t>
            </a:r>
            <a:r>
              <a:rPr lang="en-US" sz="1400">
                <a:solidFill>
                  <a:srgbClr val="558ED5"/>
                </a:solidFill>
                <a:latin typeface="Roboto"/>
                <a:ea typeface="Roboto Medium"/>
              </a:rPr>
              <a:t>MORNSUN </a:t>
            </a:r>
            <a:r>
              <a:rPr lang="ru-RU" sz="1400">
                <a:solidFill>
                  <a:srgbClr val="558ED5"/>
                </a:solidFill>
                <a:latin typeface="Roboto"/>
                <a:ea typeface="Roboto Medium"/>
              </a:rPr>
              <a:t>с входом</a:t>
            </a:r>
            <a:r>
              <a:rPr lang="ru-RU" sz="1400" b="1">
                <a:solidFill>
                  <a:srgbClr val="558ED5"/>
                </a:solidFill>
                <a:latin typeface="Roboto"/>
                <a:ea typeface="Roboto Medium"/>
              </a:rPr>
              <a:t> 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85-305 В </a:t>
            </a: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AC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/ 100-430 В </a:t>
            </a: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DC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 </a:t>
            </a:r>
            <a:r>
              <a:rPr lang="ru-RU" sz="1400">
                <a:solidFill>
                  <a:srgbClr val="558ED5"/>
                </a:solidFill>
                <a:latin typeface="Roboto"/>
                <a:ea typeface="Roboto Medium"/>
              </a:rPr>
              <a:t>решают три основных недостатка преобразователей  с входом 85-264 В </a:t>
            </a:r>
            <a:r>
              <a:rPr lang="en-US" sz="1400">
                <a:solidFill>
                  <a:srgbClr val="558ED5"/>
                </a:solidFill>
                <a:latin typeface="Roboto"/>
                <a:ea typeface="Roboto Medium"/>
              </a:rPr>
              <a:t>AC</a:t>
            </a:r>
            <a:r>
              <a:rPr lang="ru-RU" sz="1400">
                <a:solidFill>
                  <a:srgbClr val="558ED5"/>
                </a:solidFill>
                <a:latin typeface="Roboto"/>
                <a:ea typeface="Roboto Medium"/>
              </a:rPr>
              <a:t>:</a:t>
            </a:r>
            <a:endParaRPr lang="en-US" sz="1400">
              <a:solidFill>
                <a:srgbClr val="558ED5"/>
              </a:solidFill>
              <a:latin typeface="Roboto"/>
              <a:ea typeface="Roboto Medium"/>
            </a:endParaRPr>
          </a:p>
        </p:txBody>
      </p:sp>
      <p:sp>
        <p:nvSpPr>
          <p:cNvPr id="27" name="文本框 3"/>
          <p:cNvSpPr txBox="1"/>
          <p:nvPr/>
        </p:nvSpPr>
        <p:spPr bwMode="auto">
          <a:xfrm>
            <a:off x="1345200" y="2149246"/>
            <a:ext cx="567328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ru-RU" sz="1200"/>
              <a:t>Работоспособны во всех электросетях мира</a:t>
            </a:r>
            <a:r>
              <a:rPr lang="en-US" sz="1200"/>
              <a:t>:</a:t>
            </a:r>
            <a:r>
              <a:rPr lang="ru-RU" sz="1200"/>
              <a:t> </a:t>
            </a:r>
            <a:r>
              <a:rPr lang="ru-RU" sz="1200" b="1"/>
              <a:t>100/11</a:t>
            </a:r>
            <a:r>
              <a:rPr lang="en-US" sz="1200" b="1"/>
              <a:t>0</a:t>
            </a:r>
            <a:r>
              <a:rPr lang="ru-RU" sz="1200" b="1"/>
              <a:t>/130/22/230/240/277 В </a:t>
            </a:r>
            <a:r>
              <a:rPr lang="en-US" sz="1200" b="1"/>
              <a:t> </a:t>
            </a:r>
            <a:endParaRPr lang="ru-RU" sz="1200" b="1"/>
          </a:p>
        </p:txBody>
      </p:sp>
      <p:sp>
        <p:nvSpPr>
          <p:cNvPr id="29" name="文本框 4"/>
          <p:cNvSpPr txBox="1"/>
          <p:nvPr/>
        </p:nvSpPr>
        <p:spPr bwMode="auto">
          <a:xfrm>
            <a:off x="1345200" y="2947903"/>
            <a:ext cx="552926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ru-RU" sz="1200"/>
              <a:t>Не будут повреждены флуктуациями напряжения в электросети</a:t>
            </a:r>
          </a:p>
        </p:txBody>
      </p:sp>
      <p:sp>
        <p:nvSpPr>
          <p:cNvPr id="31" name="文本框 5"/>
          <p:cNvSpPr txBox="1"/>
          <p:nvPr/>
        </p:nvSpPr>
        <p:spPr bwMode="auto">
          <a:xfrm>
            <a:off x="1345199" y="3687554"/>
            <a:ext cx="7613521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ru-RU" sz="1200">
                <a:cs typeface="Arial"/>
              </a:rPr>
              <a:t>Надёжно работают </a:t>
            </a:r>
            <a:r>
              <a:rPr lang="zh-CN" sz="1200">
                <a:cs typeface="Arial"/>
              </a:rPr>
              <a:t>при наличии переходн</a:t>
            </a:r>
            <a:r>
              <a:rPr lang="ru-RU" sz="1200">
                <a:cs typeface="Arial"/>
              </a:rPr>
              <a:t>ых процессов на</a:t>
            </a:r>
            <a:r>
              <a:rPr lang="zh-CN" sz="1200">
                <a:cs typeface="Arial"/>
              </a:rPr>
              <a:t> </a:t>
            </a:r>
            <a:r>
              <a:rPr lang="ru-RU" sz="1200">
                <a:cs typeface="Arial"/>
              </a:rPr>
              <a:t>входе при молниях</a:t>
            </a:r>
            <a:r>
              <a:rPr lang="zh-CN" sz="1200">
                <a:cs typeface="Arial"/>
              </a:rPr>
              <a:t>и</a:t>
            </a:r>
            <a:r>
              <a:rPr lang="ru-RU" sz="1200">
                <a:cs typeface="Arial"/>
              </a:rPr>
              <a:t> или</a:t>
            </a:r>
            <a:r>
              <a:rPr lang="zh-CN" sz="1200">
                <a:cs typeface="Arial"/>
              </a:rPr>
              <a:t> скачк</a:t>
            </a:r>
            <a:r>
              <a:rPr lang="ru-RU" sz="1200">
                <a:cs typeface="Arial"/>
              </a:rPr>
              <a:t>ах</a:t>
            </a:r>
            <a:r>
              <a:rPr lang="zh-CN" sz="1200">
                <a:cs typeface="Arial"/>
              </a:rPr>
              <a:t> напряжения</a:t>
            </a:r>
          </a:p>
        </p:txBody>
      </p:sp>
      <p:sp>
        <p:nvSpPr>
          <p:cNvPr id="19" name="Заголовок 1"/>
          <p:cNvSpPr txBox="1"/>
          <p:nvPr/>
        </p:nvSpPr>
        <p:spPr bwMode="auto">
          <a:xfrm>
            <a:off x="85429" y="21614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/>
              <a:t>Концепция 305</a:t>
            </a:r>
            <a:r>
              <a:rPr lang="en-US" sz="2600"/>
              <a:t>RAC – </a:t>
            </a:r>
            <a:r>
              <a:rPr lang="ru-RU" sz="2600"/>
              <a:t>источники питания надёжны при любых условиях</a:t>
            </a:r>
          </a:p>
          <a:p>
            <a:pPr algn="l">
              <a:defRPr/>
            </a:pPr>
            <a:endParaRPr lang="ru-RU" sz="1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683568" y="2991337"/>
            <a:ext cx="2184369" cy="851655"/>
          </a:xfrm>
          <a:prstGeom prst="rect">
            <a:avLst/>
          </a:prstGeom>
        </p:spPr>
      </p:pic>
      <p:sp>
        <p:nvSpPr>
          <p:cNvPr id="18" name="文本框 11"/>
          <p:cNvSpPr txBox="1"/>
          <p:nvPr/>
        </p:nvSpPr>
        <p:spPr bwMode="auto">
          <a:xfrm>
            <a:off x="89951" y="500887"/>
            <a:ext cx="7993012" cy="1583447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3999"/>
              </a:lnSpc>
              <a:defRPr/>
            </a:pP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LS03/05/10-13B</a:t>
            </a:r>
            <a:r>
              <a:rPr lang="ru-RU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хх</a:t>
            </a:r>
            <a:r>
              <a:rPr lang="en-US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ru-RU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вход 85…305 В </a:t>
            </a: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AC</a:t>
            </a:r>
            <a:endParaRPr lang="ru-RU" sz="1700">
              <a:solidFill>
                <a:srgbClr val="0084CD"/>
              </a:solidFill>
              <a:latin typeface="Roboto"/>
              <a:ea typeface="Roboto Medium"/>
              <a:cs typeface="Arial"/>
            </a:endParaRPr>
          </a:p>
          <a:p>
            <a:pPr>
              <a:lnSpc>
                <a:spcPct val="113999"/>
              </a:lnSpc>
              <a:defRPr/>
            </a:pP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LS05/10-26B</a:t>
            </a:r>
            <a:r>
              <a:rPr lang="ru-RU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хх</a:t>
            </a:r>
            <a:r>
              <a:rPr lang="en-US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ru-RU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  вход 85…528 В </a:t>
            </a:r>
            <a:r>
              <a:rPr lang="en-US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AC</a:t>
            </a:r>
            <a:endParaRPr lang="ru-RU" sz="1700">
              <a:solidFill>
                <a:srgbClr val="FF0000"/>
              </a:solidFill>
              <a:latin typeface="Roboto"/>
              <a:ea typeface="Roboto Medium"/>
              <a:cs typeface="Arial"/>
            </a:endParaRPr>
          </a:p>
          <a:p>
            <a:pPr>
              <a:lnSpc>
                <a:spcPct val="113999"/>
              </a:lnSpc>
              <a:defRPr/>
            </a:pP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LS05/15xx</a:t>
            </a:r>
            <a:r>
              <a:rPr lang="en-US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DR3</a:t>
            </a:r>
            <a:r>
              <a:rPr lang="ru-RU" sz="17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ru-RU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корпусированные</a:t>
            </a:r>
          </a:p>
          <a:p>
            <a:pPr>
              <a:lnSpc>
                <a:spcPct val="113999"/>
              </a:lnSpc>
              <a:defRPr/>
            </a:pPr>
            <a:r>
              <a:rPr lang="en-US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LSxx-K3BxxSS</a:t>
            </a:r>
            <a:r>
              <a:rPr lang="ru-RU" sz="17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 sz="1700">
                <a:solidFill>
                  <a:srgbClr val="0084CD"/>
                </a:solidFill>
                <a:latin typeface="Roboto"/>
                <a:cs typeface="Arial"/>
              </a:rPr>
              <a:t>неизолированные</a:t>
            </a:r>
            <a:r>
              <a:rPr lang="en-US" sz="1700">
                <a:solidFill>
                  <a:srgbClr val="0084CD"/>
                </a:solidFill>
                <a:latin typeface="Roboto"/>
                <a:cs typeface="Arial"/>
              </a:rPr>
              <a:t>  1-5 </a:t>
            </a:r>
            <a:r>
              <a:rPr lang="ru-RU" sz="1700">
                <a:solidFill>
                  <a:srgbClr val="0084CD"/>
                </a:solidFill>
                <a:latin typeface="Roboto"/>
                <a:cs typeface="Arial"/>
              </a:rPr>
              <a:t>Вт</a:t>
            </a:r>
            <a:endParaRPr/>
          </a:p>
          <a:p>
            <a:pPr>
              <a:lnSpc>
                <a:spcPct val="113999"/>
              </a:lnSpc>
              <a:defRPr/>
            </a:pPr>
            <a:endParaRPr lang="ru-RU" sz="1700">
              <a:solidFill>
                <a:srgbClr val="FF0000"/>
              </a:solidFill>
              <a:latin typeface="Roboto"/>
              <a:ea typeface="Roboto Medium"/>
              <a:cs typeface="Arial"/>
            </a:endParaRPr>
          </a:p>
        </p:txBody>
      </p:sp>
      <p:sp>
        <p:nvSpPr>
          <p:cNvPr id="23" name="文本框 12"/>
          <p:cNvSpPr txBox="1"/>
          <p:nvPr/>
        </p:nvSpPr>
        <p:spPr bwMode="auto">
          <a:xfrm>
            <a:off x="2071591" y="4004711"/>
            <a:ext cx="6520744" cy="292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Д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ля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построения полноценного </a:t>
            </a:r>
            <a:r>
              <a:rPr lang="zh-CN" sz="1300">
                <a:solidFill>
                  <a:srgbClr val="558ED5"/>
                </a:solidFill>
                <a:latin typeface="Roboto"/>
                <a:cs typeface="Arial"/>
              </a:rPr>
              <a:t>источника питания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 – просто добавь конденсатор</a:t>
            </a:r>
            <a:endParaRPr lang="zh-CN" sz="130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22" name="Заголовок 1"/>
          <p:cNvSpPr txBox="1"/>
          <p:nvPr/>
        </p:nvSpPr>
        <p:spPr bwMode="auto">
          <a:xfrm>
            <a:off x="63487" y="6888"/>
            <a:ext cx="7724401" cy="54202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LS/R3 – </a:t>
            </a:r>
            <a:r>
              <a:rPr lang="ru-RU" sz="2700"/>
              <a:t>гибкость решений по суперцене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 rot="21279582">
            <a:off x="2043408" y="1758825"/>
            <a:ext cx="895801" cy="656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1408846" y="2283107"/>
            <a:ext cx="787292" cy="590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 r="8659"/>
          <a:stretch/>
        </p:blipFill>
        <p:spPr bwMode="auto">
          <a:xfrm>
            <a:off x="754271" y="1789924"/>
            <a:ext cx="878563" cy="6983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Group 3"/>
          <p:cNvGrpSpPr/>
          <p:nvPr/>
        </p:nvGrpSpPr>
        <p:grpSpPr bwMode="auto">
          <a:xfrm>
            <a:off x="4017370" y="1815309"/>
            <a:ext cx="4536504" cy="1894244"/>
            <a:chOff x="4326002" y="1828302"/>
            <a:chExt cx="4536504" cy="1894244"/>
          </a:xfrm>
        </p:grpSpPr>
        <p:sp>
          <p:nvSpPr>
            <p:cNvPr id="19" name="文本框 17"/>
            <p:cNvSpPr txBox="1"/>
            <p:nvPr/>
          </p:nvSpPr>
          <p:spPr bwMode="auto">
            <a:xfrm>
              <a:off x="4326002" y="1828302"/>
              <a:ext cx="453650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l">
                <a:buClr>
                  <a:srgbClr val="0084CD"/>
                </a:buClr>
                <a:buSzPct val="135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Ультрамалый размер для гибкой компоновки  ПП</a:t>
              </a:r>
            </a:p>
          </p:txBody>
        </p:sp>
        <p:sp>
          <p:nvSpPr>
            <p:cNvPr id="21" name="文本框 14"/>
            <p:cNvSpPr txBox="1"/>
            <p:nvPr/>
          </p:nvSpPr>
          <p:spPr bwMode="auto">
            <a:xfrm>
              <a:off x="4326002" y="2151024"/>
              <a:ext cx="4377122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5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Сертифицированы на требования стандартов</a:t>
              </a:r>
              <a:r>
                <a:rPr lang="en-US" sz="1300">
                  <a:cs typeface="Arial"/>
                </a:rPr>
                <a:t>:</a:t>
              </a:r>
              <a:endParaRPr lang="ru-RU" sz="1300">
                <a:cs typeface="Arial"/>
              </a:endParaRPr>
            </a:p>
            <a:p>
              <a:pPr>
                <a:lnSpc>
                  <a:spcPct val="150000"/>
                </a:lnSpc>
                <a:buClr>
                  <a:srgbClr val="0084CD"/>
                </a:buClr>
                <a:buSzPct val="135000"/>
                <a:defRPr/>
              </a:pPr>
              <a:r>
                <a:rPr lang="en-US" sz="1300">
                  <a:cs typeface="Arial"/>
                </a:rPr>
                <a:t>        </a:t>
              </a:r>
              <a:r>
                <a:rPr lang="ru-RU" sz="1300">
                  <a:cs typeface="Arial"/>
                </a:rPr>
                <a:t>IEC/EN/UL 62368 &amp; EN60335 &amp; EN61558</a:t>
              </a:r>
              <a:endParaRPr/>
            </a:p>
          </p:txBody>
        </p:sp>
        <p:sp>
          <p:nvSpPr>
            <p:cNvPr id="3" name="Прямоугольник 2"/>
            <p:cNvSpPr/>
            <p:nvPr/>
          </p:nvSpPr>
          <p:spPr bwMode="auto">
            <a:xfrm>
              <a:off x="4326002" y="2773803"/>
              <a:ext cx="3845925" cy="2923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5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Изоляция 3</a:t>
              </a:r>
              <a:r>
                <a:rPr lang="en-US" sz="1300">
                  <a:cs typeface="Arial"/>
                </a:rPr>
                <a:t>600/4000 </a:t>
              </a:r>
              <a:r>
                <a:rPr lang="ru-RU" sz="1300">
                  <a:cs typeface="Arial"/>
                </a:rPr>
                <a:t>В</a:t>
              </a:r>
              <a:r>
                <a:rPr lang="en-US" sz="1300">
                  <a:cs typeface="Arial"/>
                </a:rPr>
                <a:t> AC</a:t>
              </a:r>
              <a:r>
                <a:rPr lang="ru-RU" sz="1300">
                  <a:cs typeface="Arial"/>
                </a:rPr>
                <a:t> (кроме </a:t>
              </a:r>
              <a:r>
                <a:rPr lang="en-US" sz="1300">
                  <a:cs typeface="Arial"/>
                </a:rPr>
                <a:t>LSxx-K3B)</a:t>
              </a:r>
              <a:endParaRPr lang="ru-RU" sz="1300">
                <a:cs typeface="Arial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 bwMode="auto">
            <a:xfrm>
              <a:off x="4326002" y="3101866"/>
              <a:ext cx="4094391" cy="2923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5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ЭМС по классу А</a:t>
              </a:r>
              <a:r>
                <a:rPr lang="en-US" sz="1300">
                  <a:cs typeface="Arial"/>
                </a:rPr>
                <a:t>/</a:t>
              </a:r>
              <a:r>
                <a:rPr lang="ru-RU" sz="1300">
                  <a:cs typeface="Arial"/>
                </a:rPr>
                <a:t>В с внешними компонентами</a:t>
              </a: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4326002" y="3430158"/>
              <a:ext cx="1297150" cy="2923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5000"/>
                <a:buFont typeface="Arial"/>
                <a:buChar char="•"/>
                <a:defRPr/>
              </a:pPr>
              <a:r>
                <a:rPr lang="ru-RU" sz="1300">
                  <a:solidFill>
                    <a:srgbClr val="C00000"/>
                  </a:solidFill>
                  <a:cs typeface="Arial"/>
                </a:rPr>
                <a:t>Суперцена</a:t>
              </a:r>
              <a:endParaRPr lang="en-US" sz="1300"/>
            </a:p>
          </p:txBody>
        </p:sp>
      </p:grpSp>
      <p:sp>
        <p:nvSpPr>
          <p:cNvPr id="20" name="Прямоугольник 19"/>
          <p:cNvSpPr/>
          <p:nvPr/>
        </p:nvSpPr>
        <p:spPr bwMode="auto">
          <a:xfrm>
            <a:off x="7004260" y="4297099"/>
            <a:ext cx="1744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u="sng">
                <a:solidFill>
                  <a:srgbClr val="00B0F0"/>
                </a:solidFill>
                <a:hlinkClick r:id="rId8" tooltip="https://www.youtube.com/watch?v=PiigSmYKT_U&amp;feature=youtu.be"/>
              </a:rPr>
              <a:t>видеоролик</a:t>
            </a:r>
            <a:endParaRPr lang="ru-RU" b="1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25" name="图片 3" descr="LD05-23B05R2"/>
          <p:cNvPicPr>
            <a:picLocks noChangeAspect="1" noChangeArrowheads="1"/>
          </p:cNvPicPr>
          <p:nvPr/>
        </p:nvPicPr>
        <p:blipFill>
          <a:blip r:embed="rId4" cstate="print"/>
          <a:srcRect l="31619" t="24434" r="30775" b="23167"/>
          <a:stretch/>
        </p:blipFill>
        <p:spPr bwMode="auto">
          <a:xfrm>
            <a:off x="497681" y="1467589"/>
            <a:ext cx="659807" cy="612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3" descr="LD10-23B03R2"/>
          <p:cNvPicPr>
            <a:picLocks noChangeAspect="1" noChangeArrowheads="1"/>
          </p:cNvPicPr>
          <p:nvPr/>
        </p:nvPicPr>
        <p:blipFill>
          <a:blip r:embed="rId5" cstate="print"/>
          <a:srcRect l="29137" t="13725" r="29137" b="24200"/>
          <a:stretch/>
        </p:blipFill>
        <p:spPr bwMode="auto">
          <a:xfrm>
            <a:off x="1638421" y="1448894"/>
            <a:ext cx="735352" cy="729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4" descr="LD20-23B24R2A4S"/>
          <p:cNvPicPr>
            <a:picLocks noChangeAspect="1" noChangeArrowheads="1"/>
          </p:cNvPicPr>
          <p:nvPr/>
        </p:nvPicPr>
        <p:blipFill>
          <a:blip r:embed="rId6" cstate="print"/>
          <a:srcRect l="18185" t="-435" r="12735" b="-584"/>
          <a:stretch/>
        </p:blipFill>
        <p:spPr bwMode="auto">
          <a:xfrm>
            <a:off x="1630150" y="2673877"/>
            <a:ext cx="751894" cy="79374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0" name="图片 9" descr="LD20-23B24R2A2S"/>
          <p:cNvPicPr>
            <a:picLocks noChangeAspect="1" noChangeArrowheads="1"/>
          </p:cNvPicPr>
          <p:nvPr/>
        </p:nvPicPr>
        <p:blipFill>
          <a:blip r:embed="rId7" cstate="print"/>
          <a:srcRect l="19353" t="6190" r="20682" b="7075"/>
          <a:stretch/>
        </p:blipFill>
        <p:spPr bwMode="auto">
          <a:xfrm>
            <a:off x="402999" y="2645860"/>
            <a:ext cx="745740" cy="73775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1" name="文本框 1"/>
          <p:cNvSpPr txBox="1"/>
          <p:nvPr/>
        </p:nvSpPr>
        <p:spPr bwMode="auto">
          <a:xfrm>
            <a:off x="100985" y="690452"/>
            <a:ext cx="8986715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9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LD3/5/10/15/20/30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 sz="2000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R2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)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Мощность 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3/5/10/15/20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 Вт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 (-40…+85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</a:t>
            </a:r>
            <a:r>
              <a:rPr lang="en-US" sz="2000">
                <a:solidFill>
                  <a:srgbClr val="0084CD"/>
                </a:solidFill>
                <a:latin typeface="Roboto"/>
              </a:rPr>
              <a:t>)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; 305RAC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36" name="文本框 16"/>
          <p:cNvSpPr txBox="1"/>
          <p:nvPr/>
        </p:nvSpPr>
        <p:spPr bwMode="auto">
          <a:xfrm>
            <a:off x="185462" y="4049388"/>
            <a:ext cx="877307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300" b="1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LD/R2</a:t>
            </a:r>
            <a:r>
              <a:rPr lang="en-US" sz="1300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 </a:t>
            </a:r>
            <a:r>
              <a:rPr lang="ru-RU" sz="1300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серия 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широко используется в промышленных системах управления, </a:t>
            </a:r>
            <a:r>
              <a:rPr lang="en-US" sz="1300">
                <a:solidFill>
                  <a:srgbClr val="558ED5"/>
                </a:solidFill>
                <a:latin typeface="Roboto"/>
                <a:cs typeface="Arial"/>
              </a:rPr>
              <a:t>IoT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приложениях, 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автоматизации зданий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 и 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в 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других областях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,</a:t>
            </a:r>
            <a:r>
              <a:rPr sz="1300" i="0">
                <a:solidFill>
                  <a:srgbClr val="558ED5"/>
                </a:solidFill>
                <a:latin typeface="Roboto"/>
                <a:cs typeface="Arial"/>
              </a:rPr>
              <a:t> </a:t>
            </a:r>
            <a:r>
              <a:rPr lang="ru-RU" sz="1300" i="0">
                <a:solidFill>
                  <a:srgbClr val="558ED5"/>
                </a:solidFill>
                <a:latin typeface="Roboto"/>
                <a:cs typeface="Arial"/>
              </a:rPr>
              <a:t>где имеются ограничения по размеры и высокие требования к ЭМС</a:t>
            </a:r>
            <a:endParaRPr sz="1300" i="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20" name="Заголовок 1"/>
          <p:cNvSpPr txBox="1"/>
          <p:nvPr/>
        </p:nvSpPr>
        <p:spPr bwMode="auto">
          <a:xfrm>
            <a:off x="79172" y="4560"/>
            <a:ext cx="8873291" cy="49314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600"/>
              <a:t>LD/R2 – </a:t>
            </a:r>
            <a:r>
              <a:rPr lang="ru-RU" sz="2600"/>
              <a:t>дёшево, надёжно и практично</a:t>
            </a:r>
          </a:p>
        </p:txBody>
      </p:sp>
      <p:grpSp>
        <p:nvGrpSpPr>
          <p:cNvPr id="2" name="Group 1"/>
          <p:cNvGrpSpPr/>
          <p:nvPr/>
        </p:nvGrpSpPr>
        <p:grpSpPr bwMode="auto">
          <a:xfrm>
            <a:off x="2987824" y="1341942"/>
            <a:ext cx="5884691" cy="2411866"/>
            <a:chOff x="3296105" y="1135265"/>
            <a:chExt cx="5914127" cy="2411866"/>
          </a:xfrm>
        </p:grpSpPr>
        <p:sp>
          <p:nvSpPr>
            <p:cNvPr id="32" name="文本框 3"/>
            <p:cNvSpPr txBox="1"/>
            <p:nvPr/>
          </p:nvSpPr>
          <p:spPr bwMode="auto">
            <a:xfrm>
              <a:off x="3296105" y="1135265"/>
              <a:ext cx="5000841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Ультрамалый размер (до 1</a:t>
              </a:r>
              <a:r>
                <a:rPr lang="en-US" sz="1300">
                  <a:cs typeface="Arial"/>
                </a:rPr>
                <a:t>”</a:t>
              </a:r>
              <a:r>
                <a:rPr lang="ru-RU" sz="1300">
                  <a:cs typeface="Arial"/>
                </a:rPr>
                <a:t>x1</a:t>
              </a:r>
              <a:r>
                <a:rPr lang="en-US" sz="1300">
                  <a:cs typeface="Arial"/>
                </a:rPr>
                <a:t>”)</a:t>
              </a:r>
              <a:endParaRPr lang="ru-RU" sz="1300">
                <a:cs typeface="Arial"/>
              </a:endParaRPr>
            </a:p>
          </p:txBody>
        </p:sp>
        <p:sp>
          <p:nvSpPr>
            <p:cNvPr id="33" name="文本框 13"/>
            <p:cNvSpPr txBox="1"/>
            <p:nvPr/>
          </p:nvSpPr>
          <p:spPr bwMode="auto">
            <a:xfrm>
              <a:off x="3296105" y="1571006"/>
              <a:ext cx="5000841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Широкий диапазон входного напряжения 85…305В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34" name="文本框 14"/>
            <p:cNvSpPr txBox="1"/>
            <p:nvPr/>
          </p:nvSpPr>
          <p:spPr bwMode="auto">
            <a:xfrm>
              <a:off x="3296105" y="1985419"/>
              <a:ext cx="4732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Сертифицированы на требования стандартов</a:t>
              </a:r>
              <a:r>
                <a:rPr lang="en-US" sz="1300">
                  <a:cs typeface="Arial"/>
                </a:rPr>
                <a:t>:</a:t>
              </a:r>
              <a:endParaRPr lang="ru-RU" sz="1300">
                <a:cs typeface="Arial"/>
              </a:endParaRPr>
            </a:p>
            <a:p>
              <a:pPr>
                <a:buClr>
                  <a:srgbClr val="0084CD"/>
                </a:buClr>
                <a:buSzPct val="130000"/>
                <a:defRPr/>
              </a:pPr>
              <a:r>
                <a:rPr lang="ru-RU" sz="1300">
                  <a:cs typeface="Arial"/>
                </a:rPr>
                <a:t>        IEC/EN/UL 62368 &amp; EN60335 &amp; EN61558</a:t>
              </a:r>
              <a:endParaRPr/>
            </a:p>
          </p:txBody>
        </p:sp>
        <p:sp>
          <p:nvSpPr>
            <p:cNvPr id="18" name="文本框 15"/>
            <p:cNvSpPr txBox="1"/>
            <p:nvPr/>
          </p:nvSpPr>
          <p:spPr bwMode="auto">
            <a:xfrm>
              <a:off x="3296105" y="2467200"/>
              <a:ext cx="496473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Изоляция 4000 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19" name="文本框 15"/>
            <p:cNvSpPr txBox="1"/>
            <p:nvPr/>
          </p:nvSpPr>
          <p:spPr bwMode="auto">
            <a:xfrm>
              <a:off x="3296105" y="2862239"/>
              <a:ext cx="5914127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ЭМС по классу В</a:t>
              </a:r>
            </a:p>
          </p:txBody>
        </p:sp>
        <p:sp>
          <p:nvSpPr>
            <p:cNvPr id="17" name="文本框 15"/>
            <p:cNvSpPr txBox="1"/>
            <p:nvPr/>
          </p:nvSpPr>
          <p:spPr bwMode="auto">
            <a:xfrm>
              <a:off x="3296105" y="3254743"/>
              <a:ext cx="5914127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Защита от МИП</a:t>
              </a:r>
              <a:r>
                <a:rPr lang="en-US" sz="1300">
                  <a:cs typeface="Arial"/>
                </a:rPr>
                <a:t> 1 </a:t>
              </a:r>
              <a:r>
                <a:rPr lang="ru-RU" sz="1300">
                  <a:cs typeface="Arial"/>
                </a:rPr>
                <a:t>кВ (без доп. комп.) и 2 кВ (с доп. комп.)</a:t>
              </a:r>
              <a:r>
                <a:rPr lang="en-US" sz="1300">
                  <a:cs typeface="Arial"/>
                </a:rPr>
                <a:t>; </a:t>
              </a:r>
              <a:r>
                <a:rPr lang="ru-RU" sz="1300">
                  <a:cs typeface="Arial"/>
                </a:rPr>
                <a:t>критерий В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31" name="文本框 1"/>
          <p:cNvSpPr txBox="1"/>
          <p:nvPr/>
        </p:nvSpPr>
        <p:spPr bwMode="auto">
          <a:xfrm>
            <a:off x="100049" y="699433"/>
            <a:ext cx="8323414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LH10/15/25-</a:t>
            </a:r>
            <a:r>
              <a:rPr lang="en-US" sz="20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R2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Мощность 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10/15/25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 Вт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 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-40…+85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°С)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; 305RAC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36" name="文本框 16"/>
          <p:cNvSpPr txBox="1"/>
          <p:nvPr/>
        </p:nvSpPr>
        <p:spPr bwMode="auto">
          <a:xfrm>
            <a:off x="2327504" y="3885770"/>
            <a:ext cx="6552728" cy="2923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300" b="1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LH/R2</a:t>
            </a:r>
            <a:r>
              <a:rPr lang="en-US" sz="1300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 </a:t>
            </a:r>
            <a:r>
              <a:rPr lang="ru-RU" sz="1300">
                <a:solidFill>
                  <a:srgbClr val="558ED5"/>
                </a:solidFill>
                <a:latin typeface="Roboto"/>
                <a:ea typeface="Arial Unicode MS"/>
                <a:cs typeface="Arial"/>
              </a:rPr>
              <a:t>для различных устройств работающих в условиях повышенных помех</a:t>
            </a:r>
            <a:endParaRPr sz="1300" i="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20" name="Заголовок 1"/>
          <p:cNvSpPr txBox="1"/>
          <p:nvPr/>
        </p:nvSpPr>
        <p:spPr bwMode="auto">
          <a:xfrm>
            <a:off x="73531" y="0"/>
            <a:ext cx="5506581" cy="49109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/>
              <a:t>LH/R2 – </a:t>
            </a:r>
            <a:r>
              <a:rPr lang="ru-RU" sz="2700"/>
              <a:t>устойчивые к помехам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395536" y="1640117"/>
            <a:ext cx="2232372" cy="15539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/>
          <p:cNvGrpSpPr/>
          <p:nvPr/>
        </p:nvGrpSpPr>
        <p:grpSpPr bwMode="auto">
          <a:xfrm>
            <a:off x="3067826" y="1246199"/>
            <a:ext cx="5562224" cy="2302887"/>
            <a:chOff x="3203848" y="1103659"/>
            <a:chExt cx="5562224" cy="2302887"/>
          </a:xfrm>
        </p:grpSpPr>
        <p:sp>
          <p:nvSpPr>
            <p:cNvPr id="33" name="文本框 13"/>
            <p:cNvSpPr txBox="1"/>
            <p:nvPr/>
          </p:nvSpPr>
          <p:spPr bwMode="auto">
            <a:xfrm>
              <a:off x="3203848" y="1103659"/>
              <a:ext cx="5210763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8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Диапазон входного напряжения 85…305В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34" name="文本框 14"/>
            <p:cNvSpPr txBox="1"/>
            <p:nvPr/>
          </p:nvSpPr>
          <p:spPr bwMode="auto">
            <a:xfrm>
              <a:off x="3203848" y="1497577"/>
              <a:ext cx="5219615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8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Сертифицированы на требования IEC/EN/UL 62368</a:t>
              </a:r>
              <a:endParaRPr/>
            </a:p>
          </p:txBody>
        </p:sp>
        <p:sp>
          <p:nvSpPr>
            <p:cNvPr id="18" name="文本框 15"/>
            <p:cNvSpPr txBox="1"/>
            <p:nvPr/>
          </p:nvSpPr>
          <p:spPr bwMode="auto">
            <a:xfrm>
              <a:off x="3203848" y="1921832"/>
              <a:ext cx="5219615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8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Изоляция </a:t>
              </a:r>
              <a:r>
                <a:rPr lang="en-US" sz="1300">
                  <a:cs typeface="Arial"/>
                </a:rPr>
                <a:t>4200</a:t>
              </a:r>
              <a:r>
                <a:rPr lang="ru-RU" sz="1300">
                  <a:cs typeface="Arial"/>
                </a:rPr>
                <a:t> В </a:t>
              </a:r>
              <a:r>
                <a:rPr lang="en-US" sz="1300">
                  <a:cs typeface="Arial"/>
                </a:rPr>
                <a:t>AC</a:t>
              </a:r>
              <a:endParaRPr lang="ru-RU" sz="1300">
                <a:cs typeface="Arial"/>
              </a:endParaRPr>
            </a:p>
          </p:txBody>
        </p:sp>
        <p:sp>
          <p:nvSpPr>
            <p:cNvPr id="19" name="文本框 15"/>
            <p:cNvSpPr txBox="1"/>
            <p:nvPr/>
          </p:nvSpPr>
          <p:spPr bwMode="auto">
            <a:xfrm>
              <a:off x="3203848" y="2326293"/>
              <a:ext cx="5219615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38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ЭМС по классу В</a:t>
              </a:r>
            </a:p>
          </p:txBody>
        </p:sp>
        <p:sp>
          <p:nvSpPr>
            <p:cNvPr id="13" name="文本框 15"/>
            <p:cNvSpPr txBox="1"/>
            <p:nvPr/>
          </p:nvSpPr>
          <p:spPr bwMode="auto">
            <a:xfrm>
              <a:off x="3203848" y="2914103"/>
              <a:ext cx="556222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Защита от МИП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2</a:t>
              </a:r>
              <a:r>
                <a:rPr lang="en-US" sz="1300">
                  <a:cs typeface="Arial"/>
                </a:rPr>
                <a:t>/4 </a:t>
              </a:r>
              <a:r>
                <a:rPr lang="ru-RU" sz="1300">
                  <a:cs typeface="Arial"/>
                </a:rPr>
                <a:t>кВ (без доп. комп.)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и 4</a:t>
              </a:r>
              <a:r>
                <a:rPr lang="en-US" sz="1300">
                  <a:cs typeface="Arial"/>
                </a:rPr>
                <a:t>/6 (c</a:t>
              </a:r>
              <a:r>
                <a:rPr lang="ru-RU" sz="1300">
                  <a:cs typeface="Arial"/>
                </a:rPr>
                <a:t> доп. комп.)</a:t>
              </a:r>
              <a:r>
                <a:rPr lang="en-US" sz="1300">
                  <a:cs typeface="Arial"/>
                </a:rPr>
                <a:t>; </a:t>
              </a:r>
              <a:r>
                <a:rPr lang="ru-RU" sz="1300">
                  <a:cs typeface="Arial"/>
                </a:rPr>
                <a:t>критерий А</a:t>
              </a:r>
              <a:r>
                <a:rPr lang="en-US" sz="1300">
                  <a:cs typeface="Arial"/>
                </a:rPr>
                <a:t> </a:t>
              </a:r>
              <a:endParaRPr lang="ru-RU" sz="1300">
                <a:cs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91639" y="13748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Источники питания на ПП. Какой выбрать</a:t>
            </a:r>
            <a:r>
              <a:rPr lang="en-US" sz="2700"/>
              <a:t>?</a:t>
            </a:r>
            <a:endParaRPr lang="ru-RU" sz="270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664207" y="1054508"/>
            <a:ext cx="2348211" cy="142941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b="1">
                <a:solidFill>
                  <a:srgbClr val="002060"/>
                </a:solidFill>
              </a:rPr>
              <a:t>    </a:t>
            </a:r>
            <a:r>
              <a:rPr lang="ru-RU" sz="1500">
                <a:solidFill>
                  <a:srgbClr val="002060"/>
                </a:solidFill>
                <a:latin typeface="Roboto"/>
              </a:rPr>
              <a:t>Компактный размер</a:t>
            </a:r>
            <a:r>
              <a:rPr lang="en-US" sz="1500">
                <a:solidFill>
                  <a:srgbClr val="002060"/>
                </a:solidFill>
                <a:latin typeface="Roboto"/>
              </a:rPr>
              <a:t> LD/R2</a:t>
            </a:r>
            <a:endParaRPr lang="ru-RU" sz="1500">
              <a:solidFill>
                <a:srgbClr val="002060"/>
              </a:solidFill>
              <a:latin typeface="Roboto"/>
            </a:endParaRPr>
          </a:p>
          <a:p>
            <a:pPr algn="ctr">
              <a:defRPr/>
            </a:pPr>
            <a:endParaRPr lang="ru-RU" sz="14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100">
                <a:solidFill>
                  <a:srgbClr val="002060"/>
                </a:solidFill>
              </a:rPr>
              <a:t>Оптимальная стоимость</a:t>
            </a:r>
          </a:p>
          <a:p>
            <a:pPr algn="ctr">
              <a:defRPr/>
            </a:pPr>
            <a:r>
              <a:rPr lang="en-US" sz="1100">
                <a:solidFill>
                  <a:srgbClr val="002060"/>
                </a:solidFill>
              </a:rPr>
              <a:t>5</a:t>
            </a:r>
            <a:r>
              <a:rPr lang="ru-RU" sz="1100">
                <a:solidFill>
                  <a:srgbClr val="002060"/>
                </a:solidFill>
              </a:rPr>
              <a:t>-</a:t>
            </a:r>
            <a:r>
              <a:rPr lang="en-US" sz="1100">
                <a:solidFill>
                  <a:srgbClr val="002060"/>
                </a:solidFill>
              </a:rPr>
              <a:t>30</a:t>
            </a:r>
            <a:r>
              <a:rPr lang="ru-RU" sz="1100">
                <a:solidFill>
                  <a:srgbClr val="002060"/>
                </a:solidFill>
              </a:rPr>
              <a:t> Вт</a:t>
            </a:r>
            <a:endParaRPr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4318156" y="1043969"/>
            <a:ext cx="2414084" cy="1439949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500">
                <a:solidFill>
                  <a:srgbClr val="002060"/>
                </a:solidFill>
                <a:latin typeface="Roboto"/>
              </a:rPr>
              <a:t>Высоконадёжные</a:t>
            </a:r>
          </a:p>
          <a:p>
            <a:pPr algn="ctr">
              <a:defRPr/>
            </a:pPr>
            <a:r>
              <a:rPr lang="en-US" sz="1500">
                <a:solidFill>
                  <a:srgbClr val="002060"/>
                </a:solidFill>
                <a:latin typeface="Roboto"/>
              </a:rPr>
              <a:t>LH/R2</a:t>
            </a:r>
            <a:endParaRPr lang="ru-RU" sz="1500">
              <a:solidFill>
                <a:srgbClr val="002060"/>
              </a:solidFill>
              <a:latin typeface="Roboto"/>
            </a:endParaRPr>
          </a:p>
          <a:p>
            <a:pPr algn="ctr">
              <a:defRPr/>
            </a:pPr>
            <a:endParaRPr lang="ru-RU" sz="1400" b="1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1100">
                <a:solidFill>
                  <a:srgbClr val="002060"/>
                </a:solidFill>
              </a:rPr>
              <a:t>Высокая надёжность</a:t>
            </a:r>
          </a:p>
          <a:p>
            <a:pPr algn="ctr">
              <a:defRPr/>
            </a:pPr>
            <a:r>
              <a:rPr lang="en-US" sz="1100">
                <a:solidFill>
                  <a:srgbClr val="002060"/>
                </a:solidFill>
              </a:rPr>
              <a:t>10-25</a:t>
            </a:r>
            <a:r>
              <a:rPr lang="ru-RU" sz="1100">
                <a:solidFill>
                  <a:srgbClr val="002060"/>
                </a:solidFill>
              </a:rPr>
              <a:t>Вт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690374" y="3043103"/>
            <a:ext cx="2322044" cy="1435427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500">
                <a:solidFill>
                  <a:srgbClr val="002060"/>
                </a:solidFill>
                <a:latin typeface="Roboto"/>
              </a:rPr>
              <a:t>Широкие возможности</a:t>
            </a:r>
          </a:p>
          <a:p>
            <a:pPr algn="ctr">
              <a:defRPr/>
            </a:pPr>
            <a:endParaRPr lang="ru-RU" sz="1400" b="1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100">
                <a:solidFill>
                  <a:srgbClr val="002060"/>
                </a:solidFill>
              </a:rPr>
              <a:t>    Эконом вариант – </a:t>
            </a:r>
            <a:r>
              <a:rPr lang="en-US" sz="1100">
                <a:solidFill>
                  <a:srgbClr val="002060"/>
                </a:solidFill>
              </a:rPr>
              <a:t>LO</a:t>
            </a:r>
            <a:endParaRPr/>
          </a:p>
          <a:p>
            <a:pPr>
              <a:defRPr/>
            </a:pPr>
            <a:r>
              <a:rPr lang="ru-RU" sz="1100">
                <a:solidFill>
                  <a:srgbClr val="002060"/>
                </a:solidFill>
              </a:rPr>
              <a:t>    Для медицины – </a:t>
            </a:r>
            <a:r>
              <a:rPr lang="en-US" sz="1100">
                <a:solidFill>
                  <a:srgbClr val="002060"/>
                </a:solidFill>
              </a:rPr>
              <a:t>LO-MU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4318156" y="3043103"/>
            <a:ext cx="2362955" cy="1435427"/>
          </a:xfrm>
          <a:prstGeom prst="roundRect">
            <a:avLst>
              <a:gd name="adj" fmla="val 16667"/>
            </a:avLst>
          </a:prstGeom>
          <a:ln>
            <a:solidFill>
              <a:srgbClr val="00B0F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500">
                <a:solidFill>
                  <a:srgbClr val="002060"/>
                </a:solidFill>
                <a:latin typeface="Roboto"/>
              </a:rPr>
              <a:t>Гибкость решений</a:t>
            </a:r>
            <a:endParaRPr/>
          </a:p>
          <a:p>
            <a:pPr algn="ctr">
              <a:defRPr/>
            </a:pPr>
            <a:r>
              <a:rPr lang="en-US" sz="1500">
                <a:solidFill>
                  <a:srgbClr val="002060"/>
                </a:solidFill>
                <a:latin typeface="Roboto"/>
              </a:rPr>
              <a:t>LS/R3</a:t>
            </a:r>
            <a:endParaRPr lang="ru-RU" sz="1500">
              <a:solidFill>
                <a:srgbClr val="002060"/>
              </a:solidFill>
              <a:latin typeface="Roboto"/>
            </a:endParaRPr>
          </a:p>
          <a:p>
            <a:pPr algn="ctr">
              <a:defRPr/>
            </a:pPr>
            <a:endParaRPr lang="ru-RU" sz="1400" b="1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ru-RU" sz="1100">
                <a:solidFill>
                  <a:srgbClr val="002060"/>
                </a:solidFill>
              </a:rPr>
              <a:t>Ультрамалый размер</a:t>
            </a:r>
            <a:endParaRPr/>
          </a:p>
          <a:p>
            <a:pPr algn="ctr">
              <a:defRPr/>
            </a:pPr>
            <a:r>
              <a:rPr lang="ru-RU" sz="1100">
                <a:solidFill>
                  <a:srgbClr val="002060"/>
                </a:solidFill>
              </a:rPr>
              <a:t>3-15 Вт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6377527" y="725168"/>
            <a:ext cx="879647" cy="8848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 bwMode="auto">
          <a:xfrm>
            <a:off x="6457311" y="813730"/>
            <a:ext cx="720080" cy="720080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568096" y="992230"/>
            <a:ext cx="534623" cy="37590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Овал 11"/>
          <p:cNvSpPr/>
          <p:nvPr/>
        </p:nvSpPr>
        <p:spPr bwMode="auto">
          <a:xfrm>
            <a:off x="1117143" y="777744"/>
            <a:ext cx="925921" cy="8323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 bwMode="auto">
          <a:xfrm>
            <a:off x="1231417" y="809864"/>
            <a:ext cx="720080" cy="720080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" name="图片 3" descr="LD05-23B05R2"/>
          <p:cNvPicPr>
            <a:picLocks noChangeAspect="1" noChangeArrowheads="1"/>
          </p:cNvPicPr>
          <p:nvPr/>
        </p:nvPicPr>
        <p:blipFill>
          <a:blip r:embed="rId3" cstate="print"/>
          <a:srcRect l="31619" t="24434" r="30775" b="23167"/>
          <a:stretch/>
        </p:blipFill>
        <p:spPr bwMode="auto">
          <a:xfrm>
            <a:off x="1371963" y="933273"/>
            <a:ext cx="446657" cy="41439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Овал 15"/>
          <p:cNvSpPr/>
          <p:nvPr/>
        </p:nvSpPr>
        <p:spPr bwMode="auto">
          <a:xfrm>
            <a:off x="6377527" y="2571733"/>
            <a:ext cx="826042" cy="8848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 bwMode="auto">
          <a:xfrm>
            <a:off x="6451704" y="2655680"/>
            <a:ext cx="720080" cy="720080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6568096" y="2836000"/>
            <a:ext cx="487297" cy="41420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Овал 20"/>
          <p:cNvSpPr/>
          <p:nvPr/>
        </p:nvSpPr>
        <p:spPr bwMode="auto">
          <a:xfrm>
            <a:off x="1217710" y="2565608"/>
            <a:ext cx="816552" cy="8848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 bwMode="auto">
          <a:xfrm>
            <a:off x="1231417" y="2655680"/>
            <a:ext cx="720080" cy="720080"/>
          </a:xfrm>
          <a:prstGeom prst="ellipse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345180" y="2859537"/>
            <a:ext cx="492554" cy="35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86;p15"/>
          <p:cNvPicPr/>
          <p:nvPr/>
        </p:nvPicPr>
        <p:blipFill>
          <a:blip r:embed="rId6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" name="Прямая соединительная линия 2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D:\MORNSUN\logo_EN png.png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2C3848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/>
        </p:nvSpPr>
        <p:spPr bwMode="auto">
          <a:xfrm>
            <a:off x="7129007" y="3162300"/>
            <a:ext cx="2004585" cy="1981200"/>
          </a:xfrm>
          <a:custGeom>
            <a:avLst/>
            <a:gdLst>
              <a:gd name="connsiteX0" fmla="*/ 4009169 w 4009169"/>
              <a:gd name="connsiteY0" fmla="*/ 0 h 3962400"/>
              <a:gd name="connsiteX1" fmla="*/ 4009169 w 4009169"/>
              <a:gd name="connsiteY1" fmla="*/ 3962400 h 3962400"/>
              <a:gd name="connsiteX2" fmla="*/ 0 w 4009169"/>
              <a:gd name="connsiteY2" fmla="*/ 3962400 h 3962400"/>
              <a:gd name="connsiteX3" fmla="*/ 31127 w 4009169"/>
              <a:gd name="connsiteY3" fmla="*/ 3731644 h 3962400"/>
              <a:gd name="connsiteX4" fmla="*/ 3816709 w 4009169"/>
              <a:gd name="connsiteY4" fmla="*/ 25258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</p:spPr>
      </p:sp>
      <p:grpSp>
        <p:nvGrpSpPr>
          <p:cNvPr id="4" name="Group 4"/>
          <p:cNvGrpSpPr/>
          <p:nvPr/>
        </p:nvGrpSpPr>
        <p:grpSpPr bwMode="auto">
          <a:xfrm>
            <a:off x="5531635" y="831942"/>
            <a:ext cx="3446272" cy="3057515"/>
            <a:chOff x="0" y="0"/>
            <a:chExt cx="9190057" cy="815337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/>
            <a:srcRect l="4311" r="4311"/>
            <a:stretch/>
          </p:blipFill>
          <p:spPr bwMode="auto">
            <a:xfrm>
              <a:off x="0" y="0"/>
              <a:ext cx="9190057" cy="8153371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5166329" y="1047750"/>
            <a:ext cx="2403350" cy="240335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8131300" y="3659986"/>
            <a:ext cx="731655" cy="85199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330399" y="4706371"/>
            <a:ext cx="1435298" cy="18245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7778904" y="4706371"/>
            <a:ext cx="1154350" cy="277044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 bwMode="auto">
          <a:xfrm>
            <a:off x="411286" y="2313646"/>
            <a:ext cx="4720977" cy="11708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457200">
              <a:lnSpc>
                <a:spcPct val="120000"/>
              </a:lnSpc>
              <a:defRPr/>
            </a:pPr>
            <a:r>
              <a:rPr lang="en-US" sz="3150" spc="-62">
                <a:solidFill>
                  <a:srgbClr val="FFFFFF"/>
                </a:solidFill>
                <a:latin typeface="Arial Black"/>
              </a:rPr>
              <a:t>DC/DC ПРЕОБРАЗОВАТЕЛИ</a:t>
            </a:r>
            <a:endParaRPr/>
          </a:p>
        </p:txBody>
      </p:sp>
      <p:sp>
        <p:nvSpPr>
          <p:cNvPr id="21" name="Freeform 20"/>
          <p:cNvSpPr/>
          <p:nvPr/>
        </p:nvSpPr>
        <p:spPr bwMode="auto">
          <a:xfrm rot="10800000">
            <a:off x="0" y="4659"/>
            <a:ext cx="2476500" cy="2266951"/>
          </a:xfrm>
          <a:custGeom>
            <a:avLst/>
            <a:gdLst>
              <a:gd name="connsiteX0" fmla="*/ 4009169 w 4009169"/>
              <a:gd name="connsiteY0" fmla="*/ 0 h 3962400"/>
              <a:gd name="connsiteX1" fmla="*/ 4009169 w 4009169"/>
              <a:gd name="connsiteY1" fmla="*/ 3962400 h 3962400"/>
              <a:gd name="connsiteX2" fmla="*/ 0 w 4009169"/>
              <a:gd name="connsiteY2" fmla="*/ 3962400 h 3962400"/>
              <a:gd name="connsiteX3" fmla="*/ 31127 w 4009169"/>
              <a:gd name="connsiteY3" fmla="*/ 3731644 h 3962400"/>
              <a:gd name="connsiteX4" fmla="*/ 3816709 w 4009169"/>
              <a:gd name="connsiteY4" fmla="*/ 25258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470040" y="286136"/>
            <a:ext cx="731655" cy="851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" name="îṣḻîḍè"/>
          <p:cNvSpPr/>
          <p:nvPr/>
        </p:nvSpPr>
        <p:spPr bwMode="auto">
          <a:xfrm>
            <a:off x="5419107" y="1531727"/>
            <a:ext cx="750572" cy="802718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en-US" sz="1400">
              <a:solidFill>
                <a:prstClr val="white"/>
              </a:solidFill>
              <a:latin typeface="Arial Unicode MS"/>
              <a:ea typeface="微软雅黑"/>
            </a:endParaRPr>
          </a:p>
        </p:txBody>
      </p:sp>
      <p:grpSp>
        <p:nvGrpSpPr>
          <p:cNvPr id="65" name="组合 64"/>
          <p:cNvGrpSpPr/>
          <p:nvPr/>
        </p:nvGrpSpPr>
        <p:grpSpPr bwMode="auto">
          <a:xfrm>
            <a:off x="4745634" y="790220"/>
            <a:ext cx="1361386" cy="1264903"/>
            <a:chOff x="98226" y="2354216"/>
            <a:chExt cx="2023362" cy="1772771"/>
          </a:xfrm>
        </p:grpSpPr>
        <p:sp>
          <p:nvSpPr>
            <p:cNvPr id="66" name="矩形 13"/>
            <p:cNvSpPr>
              <a:spLocks noChangeArrowheads="1"/>
            </p:cNvSpPr>
            <p:nvPr/>
          </p:nvSpPr>
          <p:spPr bwMode="auto">
            <a:xfrm>
              <a:off x="98226" y="3415258"/>
              <a:ext cx="2023362" cy="711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1000" spc="75">
                  <a:ea typeface="微软雅黑"/>
                  <a:cs typeface="Arial Unicode MS"/>
                </a:rPr>
                <a:t>0.25-3</a:t>
              </a:r>
              <a:r>
                <a:rPr lang="ru-RU" sz="1000" spc="75">
                  <a:ea typeface="微软雅黑"/>
                  <a:cs typeface="Arial Unicode MS"/>
                </a:rPr>
                <a:t> Вт</a:t>
              </a:r>
              <a:endParaRPr lang="zh-CN" sz="1000" spc="75">
                <a:ea typeface="微软雅黑"/>
                <a:cs typeface="Arial Unicode MS"/>
              </a:endParaRP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spc="75">
                  <a:ea typeface="微软雅黑"/>
                  <a:cs typeface="Arial Unicode MS"/>
                </a:rPr>
                <a:t>Фиксированный вход</a:t>
              </a:r>
              <a:endParaRPr lang="zh-CN" sz="1000" spc="75">
                <a:ea typeface="微软雅黑"/>
                <a:cs typeface="Arial Unicode MS"/>
              </a:endParaRPr>
            </a:p>
          </p:txBody>
        </p:sp>
        <p:pic>
          <p:nvPicPr>
            <p:cNvPr id="67" name="Picture 5" descr="F:\甘偲浓\2017\2018年公司介绍\产品简介\DCDC\B_S-1WR3.png"/>
            <p:cNvPicPr>
              <a:picLocks noChangeAspect="1" noChangeArrowheads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804644" y="2480291"/>
              <a:ext cx="800073" cy="6759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648463" y="2354216"/>
              <a:ext cx="398460" cy="354675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 bwMode="auto">
          <a:xfrm>
            <a:off x="6455542" y="677123"/>
            <a:ext cx="753759" cy="801028"/>
            <a:chOff x="5098309" y="2246869"/>
            <a:chExt cx="1120276" cy="1122646"/>
          </a:xfrm>
        </p:grpSpPr>
        <p:sp>
          <p:nvSpPr>
            <p:cNvPr id="70" name="i$ļiḑê"/>
            <p:cNvSpPr/>
            <p:nvPr/>
          </p:nvSpPr>
          <p:spPr bwMode="auto">
            <a:xfrm>
              <a:off x="5098309" y="2246869"/>
              <a:ext cx="1120276" cy="1122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400">
                <a:solidFill>
                  <a:prstClr val="white"/>
                </a:solidFill>
                <a:latin typeface="Arial Unicode MS"/>
                <a:ea typeface="微软雅黑"/>
              </a:endParaRPr>
            </a:p>
          </p:txBody>
        </p:sp>
        <p:grpSp>
          <p:nvGrpSpPr>
            <p:cNvPr id="71" name="组合 70"/>
            <p:cNvGrpSpPr/>
            <p:nvPr/>
          </p:nvGrpSpPr>
          <p:grpSpPr bwMode="auto">
            <a:xfrm>
              <a:off x="5198060" y="2387125"/>
              <a:ext cx="797908" cy="843031"/>
              <a:chOff x="5198060" y="2387125"/>
              <a:chExt cx="797908" cy="843031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4" cstate="print"/>
              <a:stretch/>
            </p:blipFill>
            <p:spPr bwMode="auto">
              <a:xfrm>
                <a:off x="5388004" y="2387125"/>
                <a:ext cx="489978" cy="409790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5" cstate="print"/>
              <a:stretch/>
            </p:blipFill>
            <p:spPr bwMode="auto">
              <a:xfrm>
                <a:off x="5585270" y="2720684"/>
                <a:ext cx="410697" cy="509472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6" cstate="print"/>
              <a:stretch/>
            </p:blipFill>
            <p:spPr bwMode="auto">
              <a:xfrm>
                <a:off x="5198060" y="2807872"/>
                <a:ext cx="352794" cy="258598"/>
              </a:xfrm>
              <a:prstGeom prst="rect">
                <a:avLst/>
              </a:prstGeom>
            </p:spPr>
          </p:pic>
        </p:grpSp>
      </p:grpSp>
      <p:sp>
        <p:nvSpPr>
          <p:cNvPr id="76" name="矩形 15"/>
          <p:cNvSpPr>
            <a:spLocks noChangeArrowheads="1"/>
          </p:cNvSpPr>
          <p:nvPr/>
        </p:nvSpPr>
        <p:spPr bwMode="auto">
          <a:xfrm>
            <a:off x="6038738" y="1535118"/>
            <a:ext cx="1599657" cy="4847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000" spc="75">
                <a:ea typeface="微软雅黑"/>
                <a:cs typeface="Arial Unicode MS"/>
              </a:rPr>
              <a:t>0.5-</a:t>
            </a:r>
            <a:r>
              <a:rPr lang="en-US" sz="1000" spc="75">
                <a:ea typeface="微软雅黑"/>
                <a:cs typeface="Arial Unicode MS"/>
              </a:rPr>
              <a:t>16</a:t>
            </a:r>
            <a:r>
              <a:rPr lang="ru-RU" sz="1000" spc="75">
                <a:ea typeface="微软雅黑"/>
                <a:cs typeface="Arial Unicode MS"/>
              </a:rPr>
              <a:t> </a:t>
            </a:r>
            <a:r>
              <a:rPr lang="zh-CN" sz="1000" spc="75">
                <a:ea typeface="微软雅黑"/>
                <a:cs typeface="Arial Unicode MS"/>
              </a:rPr>
              <a:t>A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pc="75">
                <a:ea typeface="微软雅黑"/>
                <a:cs typeface="Arial Unicode MS"/>
              </a:rPr>
              <a:t>Неизолированные (</a:t>
            </a:r>
            <a:r>
              <a:rPr lang="en-US" sz="1000" spc="75">
                <a:ea typeface="微软雅黑"/>
                <a:cs typeface="Arial Unicode MS"/>
              </a:rPr>
              <a:t>PoL</a:t>
            </a:r>
            <a:r>
              <a:rPr lang="ru-RU" sz="1000" spc="75">
                <a:ea typeface="微软雅黑"/>
                <a:cs typeface="Arial Unicode MS"/>
              </a:rPr>
              <a:t>)</a:t>
            </a:r>
            <a:endParaRPr lang="zh-CN" sz="1000" spc="75">
              <a:ea typeface="微软雅黑"/>
              <a:cs typeface="Arial Unicode MS"/>
            </a:endParaRPr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6515897" y="2913038"/>
            <a:ext cx="793339" cy="801028"/>
            <a:chOff x="9591436" y="3976962"/>
            <a:chExt cx="1179101" cy="1122646"/>
          </a:xfrm>
        </p:grpSpPr>
        <p:sp>
          <p:nvSpPr>
            <p:cNvPr id="78" name="iŝlîďe"/>
            <p:cNvSpPr/>
            <p:nvPr/>
          </p:nvSpPr>
          <p:spPr bwMode="auto">
            <a:xfrm>
              <a:off x="9591436" y="3976962"/>
              <a:ext cx="1115539" cy="1122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400">
                <a:solidFill>
                  <a:prstClr val="white"/>
                </a:solidFill>
                <a:latin typeface="Arial Unicode MS"/>
                <a:ea typeface="微软雅黑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 cstate="print"/>
            <a:stretch/>
          </p:blipFill>
          <p:spPr bwMode="auto">
            <a:xfrm>
              <a:off x="9648316" y="3976962"/>
              <a:ext cx="884677" cy="718799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8" cstate="print"/>
            <a:stretch/>
          </p:blipFill>
          <p:spPr bwMode="auto">
            <a:xfrm>
              <a:off x="9948335" y="4420865"/>
              <a:ext cx="822203" cy="626160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 bwMode="auto">
          <a:xfrm>
            <a:off x="5133963" y="2878425"/>
            <a:ext cx="753759" cy="802718"/>
            <a:chOff x="8130288" y="3930305"/>
            <a:chExt cx="1120276" cy="1125015"/>
          </a:xfrm>
        </p:grpSpPr>
        <p:sp>
          <p:nvSpPr>
            <p:cNvPr id="82" name="ïṥḻíḍé"/>
            <p:cNvSpPr/>
            <p:nvPr/>
          </p:nvSpPr>
          <p:spPr bwMode="auto">
            <a:xfrm>
              <a:off x="8130288" y="3930305"/>
              <a:ext cx="1120276" cy="1125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400">
                <a:solidFill>
                  <a:prstClr val="white"/>
                </a:solidFill>
                <a:latin typeface="Arial Unicode MS"/>
                <a:ea typeface="微软雅黑"/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9" cstate="print"/>
            <a:stretch/>
          </p:blipFill>
          <p:spPr bwMode="auto">
            <a:xfrm rot="235172">
              <a:off x="8300283" y="4107230"/>
              <a:ext cx="780288" cy="499873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/>
            <a:stretch/>
          </p:blipFill>
          <p:spPr bwMode="auto">
            <a:xfrm>
              <a:off x="8383261" y="4503957"/>
              <a:ext cx="631567" cy="523146"/>
            </a:xfrm>
            <a:prstGeom prst="rect">
              <a:avLst/>
            </a:prstGeom>
          </p:spPr>
        </p:pic>
      </p:grpSp>
      <p:grpSp>
        <p:nvGrpSpPr>
          <p:cNvPr id="85" name="组合 84"/>
          <p:cNvGrpSpPr/>
          <p:nvPr/>
        </p:nvGrpSpPr>
        <p:grpSpPr bwMode="auto">
          <a:xfrm>
            <a:off x="7762633" y="2893047"/>
            <a:ext cx="750572" cy="801028"/>
            <a:chOff x="5951363" y="3761973"/>
            <a:chExt cx="1115539" cy="1122646"/>
          </a:xfrm>
        </p:grpSpPr>
        <p:sp>
          <p:nvSpPr>
            <p:cNvPr id="86" name="iŝlîďe"/>
            <p:cNvSpPr/>
            <p:nvPr/>
          </p:nvSpPr>
          <p:spPr bwMode="auto">
            <a:xfrm>
              <a:off x="5951363" y="3761973"/>
              <a:ext cx="1115539" cy="1122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400">
                <a:solidFill>
                  <a:prstClr val="white"/>
                </a:solidFill>
                <a:latin typeface="Arial Unicode MS"/>
                <a:ea typeface="微软雅黑"/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1" cstate="print"/>
            <a:stretch/>
          </p:blipFill>
          <p:spPr bwMode="auto">
            <a:xfrm>
              <a:off x="6230430" y="4365945"/>
              <a:ext cx="603288" cy="407484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2" cstate="print"/>
            <a:stretch/>
          </p:blipFill>
          <p:spPr bwMode="auto">
            <a:xfrm>
              <a:off x="6082234" y="3821222"/>
              <a:ext cx="857706" cy="571804"/>
            </a:xfrm>
            <a:prstGeom prst="rect">
              <a:avLst/>
            </a:prstGeom>
          </p:spPr>
        </p:pic>
      </p:grpSp>
      <p:grpSp>
        <p:nvGrpSpPr>
          <p:cNvPr id="92" name="组合 91"/>
          <p:cNvGrpSpPr/>
          <p:nvPr/>
        </p:nvGrpSpPr>
        <p:grpSpPr bwMode="auto">
          <a:xfrm>
            <a:off x="7771122" y="730699"/>
            <a:ext cx="753759" cy="801028"/>
            <a:chOff x="4537398" y="4320926"/>
            <a:chExt cx="1120276" cy="1122646"/>
          </a:xfrm>
        </p:grpSpPr>
        <p:sp>
          <p:nvSpPr>
            <p:cNvPr id="93" name="îSḻiďe"/>
            <p:cNvSpPr/>
            <p:nvPr/>
          </p:nvSpPr>
          <p:spPr bwMode="auto">
            <a:xfrm>
              <a:off x="4537398" y="4320926"/>
              <a:ext cx="1120276" cy="11226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400">
                <a:solidFill>
                  <a:prstClr val="white"/>
                </a:solidFill>
                <a:latin typeface="Arial Unicode MS"/>
                <a:ea typeface="微软雅黑"/>
              </a:endParaRPr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3" cstate="print"/>
            <a:stretch/>
          </p:blipFill>
          <p:spPr bwMode="auto">
            <a:xfrm>
              <a:off x="4767020" y="4863966"/>
              <a:ext cx="692045" cy="372420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4" cstate="print"/>
            <a:stretch/>
          </p:blipFill>
          <p:spPr bwMode="auto">
            <a:xfrm>
              <a:off x="4767020" y="4423466"/>
              <a:ext cx="643052" cy="428701"/>
            </a:xfrm>
            <a:prstGeom prst="rect">
              <a:avLst/>
            </a:prstGeom>
          </p:spPr>
        </p:pic>
      </p:grpSp>
      <p:sp>
        <p:nvSpPr>
          <p:cNvPr id="96" name="矩形 14"/>
          <p:cNvSpPr>
            <a:spLocks noChangeArrowheads="1"/>
          </p:cNvSpPr>
          <p:nvPr/>
        </p:nvSpPr>
        <p:spPr bwMode="auto">
          <a:xfrm>
            <a:off x="4915319" y="2366126"/>
            <a:ext cx="1092840" cy="4847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000" spc="75">
                <a:ea typeface="微软雅黑"/>
                <a:cs typeface="Arial Unicode MS"/>
              </a:rPr>
              <a:t>1-</a:t>
            </a:r>
            <a:r>
              <a:rPr lang="en-US" sz="1000" spc="75">
                <a:ea typeface="微软雅黑"/>
                <a:cs typeface="Arial Unicode MS"/>
              </a:rPr>
              <a:t>400</a:t>
            </a:r>
            <a:r>
              <a:rPr lang="ru-RU" sz="1000" spc="75">
                <a:ea typeface="微软雅黑"/>
                <a:cs typeface="Arial Unicode MS"/>
              </a:rPr>
              <a:t> Вт</a:t>
            </a:r>
            <a:endParaRPr lang="zh-CN" sz="1000" spc="75">
              <a:ea typeface="微软雅黑"/>
              <a:cs typeface="Arial Unicode MS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pc="75">
                <a:ea typeface="微软雅黑"/>
                <a:cs typeface="Arial Unicode MS"/>
              </a:rPr>
              <a:t>Широкий вход</a:t>
            </a:r>
            <a:endParaRPr lang="zh-CN" sz="1000" spc="75">
              <a:ea typeface="微软雅黑"/>
              <a:cs typeface="Arial Unicode MS"/>
            </a:endParaRPr>
          </a:p>
        </p:txBody>
      </p:sp>
      <p:sp>
        <p:nvSpPr>
          <p:cNvPr id="97" name="矩形 22"/>
          <p:cNvSpPr>
            <a:spLocks noChangeArrowheads="1"/>
          </p:cNvSpPr>
          <p:nvPr/>
        </p:nvSpPr>
        <p:spPr bwMode="auto">
          <a:xfrm>
            <a:off x="7729096" y="1574002"/>
            <a:ext cx="848518" cy="34624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000" spc="75">
                <a:ea typeface="微软雅黑"/>
                <a:cs typeface="Arial Unicode MS"/>
              </a:rPr>
              <a:t>6-</a:t>
            </a:r>
            <a:r>
              <a:rPr lang="en-US" sz="1000" spc="75">
                <a:ea typeface="微软雅黑"/>
                <a:cs typeface="Arial Unicode MS"/>
              </a:rPr>
              <a:t>25</a:t>
            </a:r>
            <a:r>
              <a:rPr lang="zh-CN" sz="1000" spc="75">
                <a:ea typeface="微软雅黑"/>
                <a:cs typeface="Arial Unicode MS"/>
              </a:rPr>
              <a:t>0</a:t>
            </a:r>
            <a:r>
              <a:rPr lang="ru-RU" sz="1000" spc="75">
                <a:ea typeface="微软雅黑"/>
                <a:cs typeface="Arial Unicode MS"/>
              </a:rPr>
              <a:t> Вт</a:t>
            </a:r>
            <a:endParaRPr lang="zh-CN" sz="1000" spc="75">
              <a:ea typeface="微软雅黑"/>
              <a:cs typeface="Arial Unicode MS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pc="75">
                <a:ea typeface="微软雅黑"/>
                <a:cs typeface="Arial Unicode MS"/>
              </a:rPr>
              <a:t>Для ЖД</a:t>
            </a:r>
            <a:endParaRPr lang="zh-CN" sz="1000" spc="75">
              <a:ea typeface="微软雅黑"/>
              <a:cs typeface="Arial Unicode MS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6257733" y="2331030"/>
            <a:ext cx="1167039" cy="6232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spc="75">
                <a:ea typeface="微软雅黑"/>
                <a:cs typeface="Arial Unicode MS"/>
              </a:rPr>
              <a:t>0.75-40</a:t>
            </a:r>
            <a:r>
              <a:rPr lang="ru-RU" sz="1000" spc="75">
                <a:ea typeface="微软雅黑"/>
                <a:cs typeface="Arial Unicode MS"/>
              </a:rPr>
              <a:t> Вт</a:t>
            </a:r>
            <a:r>
              <a:rPr lang="en-US" sz="1000" spc="75">
                <a:ea typeface="微软雅黑"/>
                <a:cs typeface="Arial Unicode MS"/>
              </a:rPr>
              <a:t> </a:t>
            </a:r>
            <a:endParaRPr lang="ru-RU" sz="1000" spc="75">
              <a:ea typeface="微软雅黑"/>
              <a:cs typeface="Arial Unicode MS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pc="75">
                <a:ea typeface="微软雅黑"/>
                <a:cs typeface="Arial Unicode MS"/>
              </a:rPr>
              <a:t>С высоким выходным напряжением</a:t>
            </a:r>
            <a:endParaRPr lang="en-US" sz="1000" spc="75">
              <a:ea typeface="微软雅黑"/>
              <a:cs typeface="Arial Unicode MS"/>
            </a:endParaRPr>
          </a:p>
        </p:txBody>
      </p:sp>
      <p:sp>
        <p:nvSpPr>
          <p:cNvPr id="99" name="矩形 21"/>
          <p:cNvSpPr>
            <a:spLocks noChangeArrowheads="1"/>
          </p:cNvSpPr>
          <p:nvPr/>
        </p:nvSpPr>
        <p:spPr bwMode="auto">
          <a:xfrm>
            <a:off x="7638395" y="2335117"/>
            <a:ext cx="1211786" cy="4847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000" spc="75">
                <a:ea typeface="微软雅黑"/>
                <a:cs typeface="Arial Unicode MS"/>
              </a:rPr>
              <a:t>5-</a:t>
            </a:r>
            <a:r>
              <a:rPr lang="en-US" sz="1000" spc="75">
                <a:ea typeface="微软雅黑"/>
                <a:cs typeface="Arial Unicode MS"/>
              </a:rPr>
              <a:t>350</a:t>
            </a:r>
            <a:r>
              <a:rPr lang="ru-RU" sz="1000" spc="75">
                <a:ea typeface="微软雅黑"/>
                <a:cs typeface="Arial Unicode MS"/>
              </a:rPr>
              <a:t> Вт</a:t>
            </a:r>
            <a:endParaRPr lang="zh-CN" sz="1000" spc="75">
              <a:ea typeface="微软雅黑"/>
              <a:cs typeface="Arial Unicode MS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spc="75">
                <a:ea typeface="微软雅黑"/>
                <a:cs typeface="Arial Unicode MS"/>
              </a:rPr>
              <a:t>Сверхширокий вход</a:t>
            </a:r>
            <a:endParaRPr lang="zh-CN" sz="1000" spc="75">
              <a:ea typeface="微软雅黑"/>
              <a:cs typeface="Arial Unicode MS"/>
            </a:endParaRPr>
          </a:p>
        </p:txBody>
      </p:sp>
      <p:sp>
        <p:nvSpPr>
          <p:cNvPr id="43" name="矩形 81"/>
          <p:cNvSpPr>
            <a:spLocks noChangeArrowheads="1"/>
          </p:cNvSpPr>
          <p:nvPr/>
        </p:nvSpPr>
        <p:spPr bwMode="auto">
          <a:xfrm>
            <a:off x="136402" y="644040"/>
            <a:ext cx="4533156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5pPr>
            <a:lvl6pPr marL="22860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6pPr>
            <a:lvl7pPr marL="27432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7pPr>
            <a:lvl8pPr marL="32004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8pPr>
            <a:lvl9pPr marL="36576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ru-RU" sz="1400">
                <a:solidFill>
                  <a:srgbClr val="0081CC"/>
                </a:solidFill>
                <a:latin typeface="Roboto"/>
                <a:ea typeface="微软雅黑"/>
              </a:rPr>
              <a:t>Диапазон мощности</a:t>
            </a:r>
            <a:r>
              <a:rPr lang="ru-RU" sz="1400">
                <a:solidFill>
                  <a:srgbClr val="0081CC"/>
                </a:solidFill>
                <a:latin typeface="Roboto"/>
                <a:ea typeface="微软雅黑"/>
                <a:cs typeface="Arial Unicode MS"/>
              </a:rPr>
              <a:t> </a:t>
            </a:r>
            <a:r>
              <a:rPr lang="ru-RU" sz="1100">
                <a:latin typeface="Roboto Light"/>
                <a:ea typeface="微软雅黑"/>
                <a:cs typeface="Arial Unicode MS"/>
              </a:rPr>
              <a:t>– </a:t>
            </a:r>
            <a:r>
              <a:rPr lang="ru-RU" sz="1100">
                <a:latin typeface="Roboto Light"/>
                <a:ea typeface="微软雅黑"/>
              </a:rPr>
              <a:t>0,2</a:t>
            </a:r>
            <a:r>
              <a:rPr lang="en-US" sz="1100">
                <a:latin typeface="Roboto Light"/>
                <a:ea typeface="微软雅黑"/>
              </a:rPr>
              <a:t>5</a:t>
            </a:r>
            <a:r>
              <a:rPr lang="ru-RU" sz="1100">
                <a:latin typeface="Roboto Light"/>
                <a:ea typeface="微软雅黑"/>
              </a:rPr>
              <a:t>…400</a:t>
            </a:r>
            <a:r>
              <a:rPr lang="en-US" sz="1100">
                <a:latin typeface="Roboto Light"/>
                <a:ea typeface="微软雅黑"/>
              </a:rPr>
              <a:t> </a:t>
            </a:r>
            <a:r>
              <a:rPr lang="ru-RU" sz="1100">
                <a:latin typeface="Roboto Light"/>
                <a:ea typeface="微软雅黑"/>
              </a:rPr>
              <a:t>Вт</a:t>
            </a:r>
          </a:p>
        </p:txBody>
      </p:sp>
      <p:sp>
        <p:nvSpPr>
          <p:cNvPr id="40" name="Заголовок 1"/>
          <p:cNvSpPr txBox="1"/>
          <p:nvPr/>
        </p:nvSpPr>
        <p:spPr bwMode="auto">
          <a:xfrm>
            <a:off x="38564" y="0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>
                <a:latin typeface="Roboto Light"/>
              </a:rPr>
              <a:t>DC/DC – </a:t>
            </a:r>
            <a:r>
              <a:rPr lang="ru-RU" sz="2700">
                <a:latin typeface="Roboto Light"/>
              </a:rPr>
              <a:t>преобразователи</a:t>
            </a:r>
          </a:p>
        </p:txBody>
      </p:sp>
      <p:pic>
        <p:nvPicPr>
          <p:cNvPr id="44" name="Google Shape;86;p15"/>
          <p:cNvPicPr/>
          <p:nvPr/>
        </p:nvPicPr>
        <p:blipFill>
          <a:blip r:embed="rId15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" name="Прямая соединительная линия 44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" descr="D:\MORNSUN\logo_EN png.png"/>
          <p:cNvPicPr>
            <a:picLocks noChangeAspect="1" noChangeArrowheads="1"/>
          </p:cNvPicPr>
          <p:nvPr/>
        </p:nvPicPr>
        <p:blipFill>
          <a:blip r:embed="rId16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47" name="Picture 9" descr="D:\MORNSUN\рисунки\B_S-1WR3.png"/>
          <p:cNvPicPr>
            <a:picLocks noChangeAspect="1" noChangeArrowheads="1"/>
          </p:cNvPicPr>
          <p:nvPr/>
        </p:nvPicPr>
        <p:blipFill>
          <a:blip r:embed="rId17" cstate="print"/>
          <a:stretch/>
        </p:blipFill>
        <p:spPr bwMode="auto">
          <a:xfrm>
            <a:off x="3472431" y="3357603"/>
            <a:ext cx="719270" cy="606531"/>
          </a:xfrm>
          <a:prstGeom prst="rect">
            <a:avLst/>
          </a:prstGeom>
          <a:noFill/>
        </p:spPr>
      </p:pic>
      <p:pic>
        <p:nvPicPr>
          <p:cNvPr id="48" name="Picture 10"/>
          <p:cNvPicPr>
            <a:picLocks noChangeAspect="1" noChangeArrowheads="1"/>
          </p:cNvPicPr>
          <p:nvPr/>
        </p:nvPicPr>
        <p:blipFill>
          <a:blip r:embed="rId18" cstate="print"/>
          <a:stretch/>
        </p:blipFill>
        <p:spPr bwMode="auto">
          <a:xfrm>
            <a:off x="604929" y="3341802"/>
            <a:ext cx="595580" cy="59558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0" name="Прямоугольник 49"/>
          <p:cNvSpPr/>
          <p:nvPr/>
        </p:nvSpPr>
        <p:spPr bwMode="auto">
          <a:xfrm>
            <a:off x="292349" y="4083795"/>
            <a:ext cx="10647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>
                <a:ea typeface="Microsoft YaHei"/>
              </a:rPr>
              <a:t>B0505S-1W</a:t>
            </a:r>
            <a:r>
              <a:rPr lang="en-US" sz="1100" b="1">
                <a:solidFill>
                  <a:srgbClr val="FF0000"/>
                </a:solidFill>
                <a:ea typeface="Microsoft YaHei"/>
              </a:rPr>
              <a:t>R2</a:t>
            </a:r>
            <a:endParaRPr lang="ru-RU" sz="1100" b="1">
              <a:solidFill>
                <a:srgbClr val="FF0000"/>
              </a:solidFill>
              <a:ea typeface="Microsoft YaHei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3229048" y="4023004"/>
            <a:ext cx="10647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>
                <a:ea typeface="Microsoft YaHei"/>
              </a:rPr>
              <a:t>B0505S-1W</a:t>
            </a:r>
            <a:r>
              <a:rPr lang="en-US" sz="1100" b="1">
                <a:solidFill>
                  <a:srgbClr val="FF0000"/>
                </a:solidFill>
                <a:ea typeface="Microsoft YaHei"/>
              </a:rPr>
              <a:t>R3</a:t>
            </a:r>
            <a:endParaRPr lang="ru-RU" sz="1100" b="1">
              <a:solidFill>
                <a:srgbClr val="FF0000"/>
              </a:solidFill>
              <a:ea typeface="Microsoft YaHei"/>
            </a:endParaRPr>
          </a:p>
        </p:txBody>
      </p:sp>
      <p:sp>
        <p:nvSpPr>
          <p:cNvPr id="52" name="Овал 51"/>
          <p:cNvSpPr/>
          <p:nvPr/>
        </p:nvSpPr>
        <p:spPr bwMode="auto">
          <a:xfrm>
            <a:off x="2122972" y="3313552"/>
            <a:ext cx="845403" cy="63472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 bwMode="auto">
          <a:xfrm>
            <a:off x="1551574" y="3207529"/>
            <a:ext cx="1612296" cy="888608"/>
          </a:xfrm>
          <a:prstGeom prst="ellipse">
            <a:avLst/>
          </a:prstGeom>
          <a:solidFill>
            <a:schemeClr val="accent1">
              <a:alpha val="26999"/>
            </a:schemeClr>
          </a:solidFill>
          <a:ln>
            <a:solidFill>
              <a:schemeClr val="accent1">
                <a:shade val="50000"/>
                <a:alpha val="26999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100">
                <a:solidFill>
                  <a:schemeClr val="tx1"/>
                </a:solidFill>
                <a:latin typeface="Microsoft YaHei"/>
                <a:ea typeface="Microsoft YaHei"/>
              </a:rPr>
              <a:t>R2</a:t>
            </a:r>
            <a:endParaRPr lang="ru-RU" sz="1100">
              <a:solidFill>
                <a:schemeClr val="tx1"/>
              </a:solidFill>
              <a:latin typeface="Microsoft YaHei"/>
              <a:ea typeface="Microsoft YaHei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2561887" y="3406368"/>
            <a:ext cx="572330" cy="48169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100">
                <a:solidFill>
                  <a:schemeClr val="tx1"/>
                </a:solidFill>
                <a:latin typeface="Microsoft YaHei"/>
                <a:ea typeface="Microsoft YaHei"/>
              </a:rPr>
              <a:t>R1</a:t>
            </a:r>
            <a:endParaRPr lang="ru-RU" sz="1100">
              <a:solidFill>
                <a:schemeClr val="tx1"/>
              </a:solidFill>
              <a:latin typeface="Microsoft YaHei"/>
              <a:ea typeface="Microsoft YaHei"/>
            </a:endParaRPr>
          </a:p>
        </p:txBody>
      </p:sp>
      <p:sp>
        <p:nvSpPr>
          <p:cNvPr id="55" name="TextBox 54"/>
          <p:cNvSpPr txBox="1"/>
          <p:nvPr/>
        </p:nvSpPr>
        <p:spPr bwMode="auto">
          <a:xfrm>
            <a:off x="1672232" y="3521028"/>
            <a:ext cx="406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100">
                <a:latin typeface="Microsoft YaHei"/>
                <a:ea typeface="Microsoft YaHei"/>
              </a:rPr>
              <a:t>R3</a:t>
            </a:r>
            <a:endParaRPr lang="ru-RU" sz="1100">
              <a:latin typeface="Microsoft YaHei"/>
              <a:ea typeface="Microsoft YaHei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284011" y="4346991"/>
            <a:ext cx="29450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>
                <a:ea typeface="Microsoft YaHei"/>
              </a:rPr>
              <a:t>IB0505LS-1W</a:t>
            </a:r>
            <a:r>
              <a:rPr lang="en-US" sz="1100" b="1">
                <a:solidFill>
                  <a:srgbClr val="FF0000"/>
                </a:solidFill>
                <a:ea typeface="Microsoft YaHei"/>
              </a:rPr>
              <a:t>_   </a:t>
            </a:r>
            <a:r>
              <a:rPr lang="en-US" sz="1100">
                <a:ea typeface="Microsoft YaHei"/>
              </a:rPr>
              <a:t>(</a:t>
            </a:r>
            <a:r>
              <a:rPr lang="ru-RU" sz="1100">
                <a:ea typeface="Microsoft YaHei"/>
              </a:rPr>
              <a:t>считается поколением </a:t>
            </a:r>
            <a:r>
              <a:rPr lang="en-US" sz="1100" b="1">
                <a:solidFill>
                  <a:srgbClr val="FF0000"/>
                </a:solidFill>
                <a:ea typeface="Microsoft YaHei"/>
              </a:rPr>
              <a:t>R1</a:t>
            </a:r>
            <a:r>
              <a:rPr lang="en-US" sz="1100">
                <a:ea typeface="Microsoft YaHei"/>
              </a:rPr>
              <a:t>)</a:t>
            </a:r>
            <a:endParaRPr lang="ru-RU" sz="1100">
              <a:ea typeface="Microsoft YaHei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487543" y="2788716"/>
            <a:ext cx="1683473" cy="3180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100">
                <a:latin typeface="Roboto Medium"/>
                <a:ea typeface="Roboto Medium"/>
              </a:rPr>
              <a:t>Поколения продукции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69558" y="730463"/>
          <a:ext cx="4418142" cy="3096000"/>
        </p:xfrm>
        <a:graphic>
          <a:graphicData uri="http://schemas.openxmlformats.org/drawingml/2006/table">
            <a:tbl>
              <a:tblPr firstRow="1" bandRow="1">
                <a:tableStyleId>{B676D499-6925-6536-EE18-6CC4A8BE7BCF}</a:tableStyleId>
              </a:tblPr>
              <a:tblGrid>
                <a:gridCol w="1472714"/>
                <a:gridCol w="1468642"/>
                <a:gridCol w="1476786"/>
              </a:tblGrid>
              <a:tr h="154800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R w="12700" algn="ctr">
                      <a:solidFill>
                        <a:srgbClr val="0084CD"/>
                      </a:solidFill>
                    </a:lnR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1548000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en-US" b="0">
                        <a:latin typeface="Roboto Light"/>
                      </a:endParaRPr>
                    </a:p>
                  </a:txBody>
                  <a:tcPr>
                    <a:lnL w="12700" algn="ctr">
                      <a:solidFill>
                        <a:srgbClr val="0084CD"/>
                      </a:solidFill>
                    </a:lnL>
                    <a:lnT w="12700" algn="ctr">
                      <a:solidFill>
                        <a:srgbClr val="0084CD"/>
                      </a:solidFill>
                    </a:lnT>
                    <a:noFill/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 bwMode="auto">
          <a:xfrm>
            <a:off x="121313" y="1623417"/>
            <a:ext cx="4572001" cy="1163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sz="1400">
                <a:solidFill>
                  <a:srgbClr val="0081CC"/>
                </a:solidFill>
                <a:latin typeface="Roboto"/>
                <a:ea typeface="微软雅黑"/>
              </a:rPr>
              <a:t>Защита</a:t>
            </a:r>
            <a:r>
              <a:rPr lang="ru-RU" sz="1400">
                <a:latin typeface="Roboto"/>
                <a:ea typeface="微软雅黑"/>
              </a:rPr>
              <a:t> </a:t>
            </a:r>
            <a:r>
              <a:rPr lang="ru-RU" sz="1100">
                <a:ea typeface="微软雅黑"/>
                <a:cs typeface="Arial Unicode MS"/>
              </a:rPr>
              <a:t>–</a:t>
            </a:r>
            <a:r>
              <a:rPr lang="ru-RU" sz="1100">
                <a:ea typeface="微软雅黑"/>
              </a:rPr>
              <a:t> защита от перегрузки и короткого замыкания, превышения </a:t>
            </a:r>
            <a:r>
              <a:rPr lang="ru-RU" sz="1100">
                <a:ea typeface="Microsoft YaHei"/>
              </a:rPr>
              <a:t>выходного</a:t>
            </a:r>
            <a:r>
              <a:rPr lang="ru-RU" sz="1100">
                <a:ea typeface="微软雅黑"/>
              </a:rPr>
              <a:t> напряжения, входного пониженного напряжения</a:t>
            </a:r>
            <a:endParaRPr/>
          </a:p>
          <a:p>
            <a:pPr>
              <a:lnSpc>
                <a:spcPct val="120000"/>
              </a:lnSpc>
              <a:defRPr/>
            </a:pPr>
            <a:r>
              <a:rPr lang="ru-RU" sz="1100">
                <a:ea typeface="微软雅黑"/>
              </a:rPr>
              <a:t>Соответствие диапазонов рабочих температур промышленному стандарту</a:t>
            </a:r>
            <a:endParaRPr/>
          </a:p>
        </p:txBody>
      </p:sp>
      <p:sp>
        <p:nvSpPr>
          <p:cNvPr id="5" name="Rectangle 4"/>
          <p:cNvSpPr/>
          <p:nvPr/>
        </p:nvSpPr>
        <p:spPr bwMode="auto">
          <a:xfrm>
            <a:off x="121451" y="1037411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sz="1400">
                <a:solidFill>
                  <a:srgbClr val="0081CC"/>
                </a:solidFill>
                <a:latin typeface="Roboto"/>
                <a:ea typeface="微软雅黑"/>
              </a:rPr>
              <a:t>Корпуса</a:t>
            </a:r>
            <a:r>
              <a:rPr lang="ru-RU" sz="1100" b="1">
                <a:ea typeface="微软雅黑"/>
              </a:rPr>
              <a:t> </a:t>
            </a:r>
            <a:r>
              <a:rPr lang="ru-RU" sz="1100">
                <a:ea typeface="微软雅黑"/>
                <a:cs typeface="Arial Unicode MS"/>
              </a:rPr>
              <a:t>–</a:t>
            </a:r>
            <a:r>
              <a:rPr lang="ru-RU" sz="1100" b="1">
                <a:ea typeface="微软雅黑"/>
              </a:rPr>
              <a:t> </a:t>
            </a:r>
            <a:r>
              <a:rPr lang="ru-RU" sz="1100">
                <a:ea typeface="微软雅黑"/>
              </a:rPr>
              <a:t>SIP/DIP/SMD/DIN-Rail/Brick</a:t>
            </a:r>
          </a:p>
          <a:p>
            <a:pPr>
              <a:lnSpc>
                <a:spcPct val="120000"/>
              </a:lnSpc>
              <a:defRPr/>
            </a:pPr>
            <a:r>
              <a:rPr lang="ru-RU" sz="1100">
                <a:ea typeface="微软雅黑"/>
              </a:rPr>
              <a:t>Распиновка в соответствии с международными стандартами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 bwMode="auto">
          <a:xfrm>
            <a:off x="107505" y="699252"/>
            <a:ext cx="7272807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Серии 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A/B/E/F-</a:t>
            </a:r>
            <a:r>
              <a:rPr lang="en-US" sz="2000">
                <a:solidFill>
                  <a:srgbClr val="FF0000"/>
                </a:solidFill>
                <a:latin typeface="Roboto"/>
                <a:ea typeface="Roboto Medium"/>
                <a:cs typeface="Arial"/>
              </a:rPr>
              <a:t>R3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мощностью 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1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Вт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/2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Вт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-40…+105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 °С)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grpSp>
        <p:nvGrpSpPr>
          <p:cNvPr id="2" name="Group 1"/>
          <p:cNvGrpSpPr/>
          <p:nvPr/>
        </p:nvGrpSpPr>
        <p:grpSpPr bwMode="auto">
          <a:xfrm>
            <a:off x="3635896" y="1499020"/>
            <a:ext cx="4176678" cy="1850403"/>
            <a:chOff x="3849453" y="1419622"/>
            <a:chExt cx="4176678" cy="1850403"/>
          </a:xfrm>
        </p:grpSpPr>
        <p:sp>
          <p:nvSpPr>
            <p:cNvPr id="7" name="文本框 28"/>
            <p:cNvSpPr txBox="1"/>
            <p:nvPr/>
          </p:nvSpPr>
          <p:spPr bwMode="auto">
            <a:xfrm>
              <a:off x="3849453" y="1796986"/>
              <a:ext cx="4176678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На ИС </a:t>
              </a:r>
              <a:r>
                <a:rPr lang="zh-CN" sz="1300">
                  <a:cs typeface="Arial"/>
                </a:rPr>
                <a:t>собственной разработки</a:t>
              </a:r>
              <a:endParaRPr/>
            </a:p>
          </p:txBody>
        </p:sp>
        <p:sp>
          <p:nvSpPr>
            <p:cNvPr id="8" name="文本框 31"/>
            <p:cNvSpPr txBox="1"/>
            <p:nvPr/>
          </p:nvSpPr>
          <p:spPr bwMode="auto">
            <a:xfrm>
              <a:off x="3849453" y="2595800"/>
              <a:ext cx="4176465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ea typeface="方正黑体简体"/>
                  <a:cs typeface="Arial"/>
                </a:rPr>
                <a:t>Прочность изоляции- </a:t>
              </a:r>
              <a:r>
                <a:rPr lang="en-US" sz="1300">
                  <a:ea typeface="方正黑体简体"/>
                  <a:cs typeface="Arial"/>
                </a:rPr>
                <a:t>1500/3000 </a:t>
              </a:r>
              <a:r>
                <a:rPr lang="ru-RU" sz="1300">
                  <a:ea typeface="方正黑体简体"/>
                  <a:cs typeface="Arial"/>
                </a:rPr>
                <a:t>В</a:t>
              </a:r>
              <a:endParaRPr lang="en-US" sz="1300">
                <a:cs typeface="Arial"/>
              </a:endParaRPr>
            </a:p>
          </p:txBody>
        </p:sp>
        <p:sp>
          <p:nvSpPr>
            <p:cNvPr id="9" name="文本框 39"/>
            <p:cNvSpPr txBox="1"/>
            <p:nvPr/>
          </p:nvSpPr>
          <p:spPr bwMode="auto">
            <a:xfrm>
              <a:off x="3849453" y="2207227"/>
              <a:ext cx="417646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Разнообразные типы корпусов -</a:t>
              </a:r>
              <a:r>
                <a:rPr lang="en-US" sz="1300">
                  <a:cs typeface="Arial"/>
                </a:rPr>
                <a:t>SIP/DIP/SMD</a:t>
              </a:r>
              <a:endParaRPr/>
            </a:p>
          </p:txBody>
        </p:sp>
        <p:sp>
          <p:nvSpPr>
            <p:cNvPr id="11" name="文本框 1"/>
            <p:cNvSpPr txBox="1"/>
            <p:nvPr/>
          </p:nvSpPr>
          <p:spPr bwMode="auto">
            <a:xfrm>
              <a:off x="3849453" y="1419622"/>
              <a:ext cx="408630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ea typeface="方正黑体简体"/>
                  <a:cs typeface="Arial"/>
                </a:rPr>
                <a:t>Входное напряжение: </a:t>
              </a:r>
              <a:r>
                <a:rPr lang="en-US" sz="1300">
                  <a:ea typeface="方正黑体简体"/>
                  <a:cs typeface="Arial"/>
                </a:rPr>
                <a:t>5/12/15/24 </a:t>
              </a:r>
              <a:r>
                <a:rPr lang="ru-RU" sz="1300">
                  <a:ea typeface="方正黑体简体"/>
                  <a:cs typeface="Arial"/>
                </a:rPr>
                <a:t>В</a:t>
              </a:r>
              <a:r>
                <a:rPr lang="en-US" sz="1300">
                  <a:ea typeface="方正黑体简体"/>
                  <a:cs typeface="Arial"/>
                </a:rPr>
                <a:t> </a:t>
              </a:r>
              <a:endParaRPr lang="en-US" sz="1300">
                <a:cs typeface="Arial"/>
              </a:endParaRPr>
            </a:p>
          </p:txBody>
        </p:sp>
        <p:sp>
          <p:nvSpPr>
            <p:cNvPr id="12" name="文本框 3"/>
            <p:cNvSpPr txBox="1"/>
            <p:nvPr/>
          </p:nvSpPr>
          <p:spPr bwMode="auto">
            <a:xfrm>
              <a:off x="3849453" y="2977637"/>
              <a:ext cx="401180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З</a:t>
              </a:r>
              <a:r>
                <a:rPr lang="en-US" sz="1300">
                  <a:cs typeface="Arial"/>
                </a:rPr>
                <a:t>ащита от короткого замыкания</a:t>
              </a:r>
              <a:endParaRPr/>
            </a:p>
          </p:txBody>
        </p:sp>
      </p:grpSp>
      <p:pic>
        <p:nvPicPr>
          <p:cNvPr id="15" name="图片 19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1957159" y="1609190"/>
            <a:ext cx="885092" cy="713450"/>
          </a:xfrm>
          <a:prstGeom prst="rect">
            <a:avLst/>
          </a:prstGeom>
        </p:spPr>
      </p:pic>
      <p:pic>
        <p:nvPicPr>
          <p:cNvPr id="19" name="图片 17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802246" y="2654033"/>
            <a:ext cx="933078" cy="758767"/>
          </a:xfrm>
          <a:prstGeom prst="rect">
            <a:avLst/>
          </a:prstGeom>
        </p:spPr>
      </p:pic>
      <p:pic>
        <p:nvPicPr>
          <p:cNvPr id="20" name="图片 18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1818141" y="2620579"/>
            <a:ext cx="1163127" cy="825677"/>
          </a:xfrm>
          <a:prstGeom prst="rect">
            <a:avLst/>
          </a:prstGeom>
        </p:spPr>
      </p:pic>
      <p:pic>
        <p:nvPicPr>
          <p:cNvPr id="23" name="图片 17"/>
          <p:cNvPicPr>
            <a:picLocks noChangeAspect="1" noChangeArrowheads="1"/>
          </p:cNvPicPr>
          <p:nvPr/>
        </p:nvPicPr>
        <p:blipFill>
          <a:blip r:embed="rId7" cstate="print"/>
          <a:srcRect l="12123" t="8170" r="15468" b="9131"/>
          <a:stretch/>
        </p:blipFill>
        <p:spPr bwMode="auto">
          <a:xfrm>
            <a:off x="805031" y="1667979"/>
            <a:ext cx="742633" cy="73620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 bwMode="auto">
          <a:xfrm>
            <a:off x="3635896" y="3781431"/>
            <a:ext cx="3578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0084CD"/>
                </a:solidFill>
                <a:ea typeface="方正黑体简体"/>
                <a:cs typeface="Arial"/>
              </a:rPr>
              <a:t>R3</a:t>
            </a:r>
            <a:r>
              <a:rPr lang="en-US" sz="1300">
                <a:solidFill>
                  <a:srgbClr val="0084CD"/>
                </a:solidFill>
                <a:ea typeface="方正黑体简体"/>
                <a:cs typeface="Arial"/>
              </a:rPr>
              <a:t> </a:t>
            </a:r>
            <a:r>
              <a:rPr lang="en-US" sz="1400">
                <a:solidFill>
                  <a:srgbClr val="0084CD"/>
                </a:solidFill>
                <a:cs typeface="Arial"/>
              </a:rPr>
              <a:t>–</a:t>
            </a:r>
            <a:r>
              <a:rPr lang="en-US" sz="1300">
                <a:solidFill>
                  <a:srgbClr val="0084CD"/>
                </a:solidFill>
                <a:ea typeface="方正黑体简体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ea typeface="方正黑体简体"/>
                <a:cs typeface="Arial"/>
              </a:rPr>
              <a:t>отличное соотношение цена</a:t>
            </a:r>
            <a:r>
              <a:rPr lang="en-US" sz="1300">
                <a:solidFill>
                  <a:srgbClr val="0084CD"/>
                </a:solidFill>
                <a:ea typeface="方正黑体简体"/>
                <a:cs typeface="Arial"/>
              </a:rPr>
              <a:t>/</a:t>
            </a:r>
            <a:r>
              <a:rPr lang="ru-RU" sz="1300">
                <a:solidFill>
                  <a:srgbClr val="0084CD"/>
                </a:solidFill>
                <a:ea typeface="方正黑体简体"/>
                <a:cs typeface="Arial"/>
              </a:rPr>
              <a:t>качество</a:t>
            </a:r>
            <a:r>
              <a:rPr lang="en-US" sz="1300">
                <a:solidFill>
                  <a:srgbClr val="0084CD"/>
                </a:solidFill>
                <a:ea typeface="方正黑体简体"/>
                <a:cs typeface="Arial"/>
              </a:rPr>
              <a:t>;</a:t>
            </a:r>
            <a:endParaRPr lang="ru-RU" sz="1300">
              <a:solidFill>
                <a:srgbClr val="0084CD"/>
              </a:solidFill>
              <a:ea typeface="方正黑体简体"/>
              <a:cs typeface="Arial"/>
            </a:endParaRPr>
          </a:p>
          <a:p>
            <a:pPr>
              <a:defRPr/>
            </a:pPr>
            <a:r>
              <a:rPr lang="ru-RU" sz="1300">
                <a:solidFill>
                  <a:srgbClr val="0084CD"/>
                </a:solidFill>
                <a:ea typeface="方正黑体简体"/>
                <a:cs typeface="Arial"/>
              </a:rPr>
              <a:t>        </a:t>
            </a:r>
            <a:r>
              <a:rPr lang="en-US" sz="1300">
                <a:solidFill>
                  <a:srgbClr val="0084CD"/>
                </a:solidFill>
                <a:ea typeface="方正黑体简体"/>
                <a:cs typeface="Arial"/>
              </a:rPr>
              <a:t>  </a:t>
            </a:r>
            <a:r>
              <a:rPr lang="ru-RU" sz="1300">
                <a:solidFill>
                  <a:srgbClr val="0084CD"/>
                </a:solidFill>
                <a:ea typeface="方正黑体简体"/>
                <a:cs typeface="Arial"/>
              </a:rPr>
              <a:t>высокая популярность</a:t>
            </a:r>
            <a:endParaRPr lang="en-US" sz="1300">
              <a:solidFill>
                <a:srgbClr val="0084CD"/>
              </a:solidFill>
              <a:cs typeface="Arial"/>
            </a:endParaRPr>
          </a:p>
        </p:txBody>
      </p:sp>
      <p:sp>
        <p:nvSpPr>
          <p:cNvPr id="24" name="Заголовок 1"/>
          <p:cNvSpPr txBox="1"/>
          <p:nvPr/>
        </p:nvSpPr>
        <p:spPr bwMode="auto">
          <a:xfrm>
            <a:off x="73386" y="9438"/>
            <a:ext cx="9036496" cy="59847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600">
                <a:latin typeface="Roboto Light"/>
              </a:rPr>
              <a:t>DC/DC – </a:t>
            </a:r>
            <a:r>
              <a:rPr lang="ru-RU" sz="2600">
                <a:latin typeface="Roboto Light"/>
              </a:rPr>
              <a:t>преобразователи</a:t>
            </a:r>
            <a:r>
              <a:rPr lang="en-US" sz="2600">
                <a:latin typeface="Roboto Light"/>
              </a:rPr>
              <a:t> R3</a:t>
            </a:r>
            <a:r>
              <a:rPr lang="ru-RU" sz="2600">
                <a:latin typeface="Roboto Light"/>
              </a:rPr>
              <a:t> с фиксированным входом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4944" y="40891"/>
            <a:ext cx="8962339" cy="85725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2500">
                <a:latin typeface="Roboto Light"/>
                <a:ea typeface="Roboto"/>
              </a:rPr>
              <a:t>MORNSUN</a:t>
            </a:r>
            <a:r>
              <a:rPr lang="ru-RU" sz="2500">
                <a:latin typeface="Roboto Light"/>
                <a:ea typeface="Roboto"/>
              </a:rPr>
              <a:t> </a:t>
            </a:r>
            <a:r>
              <a:rPr lang="ru-RU" sz="2500">
                <a:latin typeface="Roboto Light"/>
              </a:rPr>
              <a:t>–</a:t>
            </a:r>
            <a:r>
              <a:rPr lang="ru-RU" sz="2500">
                <a:latin typeface="Roboto Light"/>
                <a:ea typeface="Roboto"/>
              </a:rPr>
              <a:t> высокотехнологичная инновационная компания</a:t>
            </a:r>
            <a:endParaRPr/>
          </a:p>
        </p:txBody>
      </p:sp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5459276" y="2429031"/>
            <a:ext cx="3787027" cy="49244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ru-RU" sz="1300">
                <a:ea typeface="Roboto"/>
              </a:rPr>
              <a:t>Общее кол-во сотрудников: 3000+</a:t>
            </a:r>
            <a:endParaRPr/>
          </a:p>
          <a:p>
            <a:pPr lvl="0">
              <a:defRPr/>
            </a:pPr>
            <a:r>
              <a:rPr lang="ru-RU" sz="1300">
                <a:ea typeface="Roboto"/>
              </a:rPr>
              <a:t>Инженеры-разработчики: 600+</a:t>
            </a:r>
            <a:endParaRPr lang="zh-CN" sz="1300">
              <a:ea typeface="方正黑体简体"/>
            </a:endParaRPr>
          </a:p>
        </p:txBody>
      </p:sp>
      <p:grpSp>
        <p:nvGrpSpPr>
          <p:cNvPr id="9" name="组合 25"/>
          <p:cNvGrpSpPr/>
          <p:nvPr/>
        </p:nvGrpSpPr>
        <p:grpSpPr bwMode="auto">
          <a:xfrm>
            <a:off x="4989841" y="2546952"/>
            <a:ext cx="356763" cy="321228"/>
            <a:chOff x="-1263" y="0"/>
            <a:chExt cx="588133" cy="585605"/>
          </a:xfrm>
        </p:grpSpPr>
        <p:sp>
          <p:nvSpPr>
            <p:cNvPr id="10" name="圆角矩形 15"/>
            <p:cNvSpPr>
              <a:spLocks noChangeArrowheads="1"/>
            </p:cNvSpPr>
            <p:nvPr/>
          </p:nvSpPr>
          <p:spPr bwMode="auto">
            <a:xfrm>
              <a:off x="-1263" y="0"/>
              <a:ext cx="588133" cy="585605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11" name="Freeform 104"/>
            <p:cNvSpPr>
              <a:spLocks noEditPoints="1"/>
            </p:cNvSpPr>
            <p:nvPr/>
          </p:nvSpPr>
          <p:spPr bwMode="auto">
            <a:xfrm>
              <a:off x="88583" y="85424"/>
              <a:ext cx="408440" cy="414756"/>
            </a:xfrm>
            <a:custGeom>
              <a:avLst/>
              <a:gdLst>
                <a:gd name="T0" fmla="*/ 258679 w 60"/>
                <a:gd name="T1" fmla="*/ 54394 h 61"/>
                <a:gd name="T2" fmla="*/ 149761 w 60"/>
                <a:gd name="T3" fmla="*/ 54394 h 61"/>
                <a:gd name="T4" fmla="*/ 306330 w 60"/>
                <a:gd name="T5" fmla="*/ 278770 h 61"/>
                <a:gd name="T6" fmla="*/ 340367 w 60"/>
                <a:gd name="T7" fmla="*/ 394358 h 61"/>
                <a:gd name="T8" fmla="*/ 347174 w 60"/>
                <a:gd name="T9" fmla="*/ 299168 h 61"/>
                <a:gd name="T10" fmla="*/ 374403 w 60"/>
                <a:gd name="T11" fmla="*/ 394358 h 61"/>
                <a:gd name="T12" fmla="*/ 374403 w 60"/>
                <a:gd name="T13" fmla="*/ 258373 h 61"/>
                <a:gd name="T14" fmla="*/ 381211 w 60"/>
                <a:gd name="T15" fmla="*/ 197179 h 61"/>
                <a:gd name="T16" fmla="*/ 408440 w 60"/>
                <a:gd name="T17" fmla="*/ 258373 h 61"/>
                <a:gd name="T18" fmla="*/ 381211 w 60"/>
                <a:gd name="T19" fmla="*/ 142785 h 61"/>
                <a:gd name="T20" fmla="*/ 319945 w 60"/>
                <a:gd name="T21" fmla="*/ 156383 h 61"/>
                <a:gd name="T22" fmla="*/ 306330 w 60"/>
                <a:gd name="T23" fmla="*/ 278770 h 61"/>
                <a:gd name="T24" fmla="*/ 251871 w 60"/>
                <a:gd name="T25" fmla="*/ 176781 h 61"/>
                <a:gd name="T26" fmla="*/ 245064 w 60"/>
                <a:gd name="T27" fmla="*/ 251573 h 61"/>
                <a:gd name="T28" fmla="*/ 245064 w 60"/>
                <a:gd name="T29" fmla="*/ 414756 h 61"/>
                <a:gd name="T30" fmla="*/ 211027 w 60"/>
                <a:gd name="T31" fmla="*/ 299168 h 61"/>
                <a:gd name="T32" fmla="*/ 204220 w 60"/>
                <a:gd name="T33" fmla="*/ 414756 h 61"/>
                <a:gd name="T34" fmla="*/ 163376 w 60"/>
                <a:gd name="T35" fmla="*/ 271971 h 61"/>
                <a:gd name="T36" fmla="*/ 163376 w 60"/>
                <a:gd name="T37" fmla="*/ 176781 h 61"/>
                <a:gd name="T38" fmla="*/ 156569 w 60"/>
                <a:gd name="T39" fmla="*/ 251573 h 61"/>
                <a:gd name="T40" fmla="*/ 122532 w 60"/>
                <a:gd name="T41" fmla="*/ 149584 h 61"/>
                <a:gd name="T42" fmla="*/ 251871 w 60"/>
                <a:gd name="T43" fmla="*/ 115588 h 61"/>
                <a:gd name="T44" fmla="*/ 292715 w 60"/>
                <a:gd name="T45" fmla="*/ 251573 h 61"/>
                <a:gd name="T46" fmla="*/ 102110 w 60"/>
                <a:gd name="T47" fmla="*/ 278770 h 61"/>
                <a:gd name="T48" fmla="*/ 68073 w 60"/>
                <a:gd name="T49" fmla="*/ 394358 h 61"/>
                <a:gd name="T50" fmla="*/ 61266 w 60"/>
                <a:gd name="T51" fmla="*/ 299168 h 61"/>
                <a:gd name="T52" fmla="*/ 34037 w 60"/>
                <a:gd name="T53" fmla="*/ 394358 h 61"/>
                <a:gd name="T54" fmla="*/ 34037 w 60"/>
                <a:gd name="T55" fmla="*/ 258373 h 61"/>
                <a:gd name="T56" fmla="*/ 27229 w 60"/>
                <a:gd name="T57" fmla="*/ 197179 h 61"/>
                <a:gd name="T58" fmla="*/ 0 w 60"/>
                <a:gd name="T59" fmla="*/ 258373 h 61"/>
                <a:gd name="T60" fmla="*/ 27229 w 60"/>
                <a:gd name="T61" fmla="*/ 142785 h 61"/>
                <a:gd name="T62" fmla="*/ 88495 w 60"/>
                <a:gd name="T63" fmla="*/ 156383 h 61"/>
                <a:gd name="T64" fmla="*/ 102110 w 60"/>
                <a:gd name="T65" fmla="*/ 278770 h 61"/>
                <a:gd name="T66" fmla="*/ 108917 w 60"/>
                <a:gd name="T67" fmla="*/ 95190 h 61"/>
                <a:gd name="T68" fmla="*/ 102110 w 60"/>
                <a:gd name="T69" fmla="*/ 122387 h 61"/>
                <a:gd name="T70" fmla="*/ 20422 w 60"/>
                <a:gd name="T71" fmla="*/ 95190 h 61"/>
                <a:gd name="T72" fmla="*/ 340367 w 60"/>
                <a:gd name="T73" fmla="*/ 47595 h 61"/>
                <a:gd name="T74" fmla="*/ 306330 w 60"/>
                <a:gd name="T75" fmla="*/ 122387 h 61"/>
                <a:gd name="T76" fmla="*/ 340367 w 60"/>
                <a:gd name="T77" fmla="*/ 135986 h 61"/>
                <a:gd name="T78" fmla="*/ 340367 w 60"/>
                <a:gd name="T79" fmla="*/ 47595 h 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0"/>
                <a:gd name="T121" fmla="*/ 0 h 61"/>
                <a:gd name="T122" fmla="*/ 60 w 60"/>
                <a:gd name="T123" fmla="*/ 61 h 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0" h="61" extrusionOk="0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grpSp>
        <p:nvGrpSpPr>
          <p:cNvPr id="12" name="组合 26"/>
          <p:cNvGrpSpPr/>
          <p:nvPr/>
        </p:nvGrpSpPr>
        <p:grpSpPr bwMode="auto">
          <a:xfrm>
            <a:off x="4981246" y="2050413"/>
            <a:ext cx="355686" cy="322136"/>
            <a:chOff x="0" y="0"/>
            <a:chExt cx="585605" cy="585605"/>
          </a:xfrm>
        </p:grpSpPr>
        <p:sp>
          <p:nvSpPr>
            <p:cNvPr id="13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14" name="Freeform 26"/>
            <p:cNvSpPr>
              <a:spLocks noEditPoints="1"/>
            </p:cNvSpPr>
            <p:nvPr/>
          </p:nvSpPr>
          <p:spPr bwMode="auto">
            <a:xfrm>
              <a:off x="82864" y="102529"/>
              <a:ext cx="419878" cy="380545"/>
            </a:xfrm>
            <a:custGeom>
              <a:avLst/>
              <a:gdLst>
                <a:gd name="T0" fmla="*/ 25447 w 66"/>
                <a:gd name="T1" fmla="*/ 107821 h 60"/>
                <a:gd name="T2" fmla="*/ 178130 w 66"/>
                <a:gd name="T3" fmla="*/ 95136 h 60"/>
                <a:gd name="T4" fmla="*/ 203577 w 66"/>
                <a:gd name="T5" fmla="*/ 19027 h 60"/>
                <a:gd name="T6" fmla="*/ 400793 w 66"/>
                <a:gd name="T7" fmla="*/ 19027 h 60"/>
                <a:gd name="T8" fmla="*/ 324451 w 66"/>
                <a:gd name="T9" fmla="*/ 380545 h 60"/>
                <a:gd name="T10" fmla="*/ 241748 w 66"/>
                <a:gd name="T11" fmla="*/ 50739 h 60"/>
                <a:gd name="T12" fmla="*/ 178130 w 66"/>
                <a:gd name="T13" fmla="*/ 380545 h 60"/>
                <a:gd name="T14" fmla="*/ 127236 w 66"/>
                <a:gd name="T15" fmla="*/ 126848 h 60"/>
                <a:gd name="T16" fmla="*/ 38171 w 66"/>
                <a:gd name="T17" fmla="*/ 380545 h 60"/>
                <a:gd name="T18" fmla="*/ 279919 w 66"/>
                <a:gd name="T19" fmla="*/ 126848 h 60"/>
                <a:gd name="T20" fmla="*/ 286280 w 66"/>
                <a:gd name="T21" fmla="*/ 101479 h 60"/>
                <a:gd name="T22" fmla="*/ 286280 w 66"/>
                <a:gd name="T23" fmla="*/ 82451 h 60"/>
                <a:gd name="T24" fmla="*/ 279919 w 66"/>
                <a:gd name="T25" fmla="*/ 57082 h 60"/>
                <a:gd name="T26" fmla="*/ 292642 w 66"/>
                <a:gd name="T27" fmla="*/ 171245 h 60"/>
                <a:gd name="T28" fmla="*/ 279919 w 66"/>
                <a:gd name="T29" fmla="*/ 190273 h 60"/>
                <a:gd name="T30" fmla="*/ 292642 w 66"/>
                <a:gd name="T31" fmla="*/ 190273 h 60"/>
                <a:gd name="T32" fmla="*/ 279919 w 66"/>
                <a:gd name="T33" fmla="*/ 260039 h 60"/>
                <a:gd name="T34" fmla="*/ 286280 w 66"/>
                <a:gd name="T35" fmla="*/ 234669 h 60"/>
                <a:gd name="T36" fmla="*/ 260833 w 66"/>
                <a:gd name="T37" fmla="*/ 133191 h 60"/>
                <a:gd name="T38" fmla="*/ 248110 w 66"/>
                <a:gd name="T39" fmla="*/ 107821 h 60"/>
                <a:gd name="T40" fmla="*/ 267195 w 66"/>
                <a:gd name="T41" fmla="*/ 82451 h 60"/>
                <a:gd name="T42" fmla="*/ 248110 w 66"/>
                <a:gd name="T43" fmla="*/ 152218 h 60"/>
                <a:gd name="T44" fmla="*/ 267195 w 66"/>
                <a:gd name="T45" fmla="*/ 145876 h 60"/>
                <a:gd name="T46" fmla="*/ 248110 w 66"/>
                <a:gd name="T47" fmla="*/ 221985 h 60"/>
                <a:gd name="T48" fmla="*/ 260833 w 66"/>
                <a:gd name="T49" fmla="*/ 196615 h 60"/>
                <a:gd name="T50" fmla="*/ 260833 w 66"/>
                <a:gd name="T51" fmla="*/ 260039 h 60"/>
                <a:gd name="T52" fmla="*/ 248110 w 66"/>
                <a:gd name="T53" fmla="*/ 241012 h 60"/>
                <a:gd name="T54" fmla="*/ 292642 w 66"/>
                <a:gd name="T55" fmla="*/ 304436 h 60"/>
                <a:gd name="T56" fmla="*/ 248110 w 66"/>
                <a:gd name="T57" fmla="*/ 285409 h 60"/>
                <a:gd name="T58" fmla="*/ 267195 w 66"/>
                <a:gd name="T59" fmla="*/ 279066 h 60"/>
                <a:gd name="T60" fmla="*/ 69980 w 66"/>
                <a:gd name="T61" fmla="*/ 215642 h 60"/>
                <a:gd name="T62" fmla="*/ 76341 w 66"/>
                <a:gd name="T63" fmla="*/ 190273 h 60"/>
                <a:gd name="T64" fmla="*/ 108150 w 66"/>
                <a:gd name="T65" fmla="*/ 209300 h 60"/>
                <a:gd name="T66" fmla="*/ 95427 w 66"/>
                <a:gd name="T67" fmla="*/ 190273 h 60"/>
                <a:gd name="T68" fmla="*/ 114512 w 66"/>
                <a:gd name="T69" fmla="*/ 164903 h 60"/>
                <a:gd name="T70" fmla="*/ 95427 w 66"/>
                <a:gd name="T71" fmla="*/ 234669 h 60"/>
                <a:gd name="T72" fmla="*/ 114512 w 66"/>
                <a:gd name="T73" fmla="*/ 228327 h 60"/>
                <a:gd name="T74" fmla="*/ 95427 w 66"/>
                <a:gd name="T75" fmla="*/ 304436 h 60"/>
                <a:gd name="T76" fmla="*/ 108150 w 66"/>
                <a:gd name="T77" fmla="*/ 279066 h 60"/>
                <a:gd name="T78" fmla="*/ 108150 w 66"/>
                <a:gd name="T79" fmla="*/ 348833 h 60"/>
                <a:gd name="T80" fmla="*/ 95427 w 66"/>
                <a:gd name="T81" fmla="*/ 323463 h 60"/>
                <a:gd name="T82" fmla="*/ 82703 w 66"/>
                <a:gd name="T83" fmla="*/ 171245 h 60"/>
                <a:gd name="T84" fmla="*/ 69980 w 66"/>
                <a:gd name="T85" fmla="*/ 234669 h 60"/>
                <a:gd name="T86" fmla="*/ 82703 w 66"/>
                <a:gd name="T87" fmla="*/ 234669 h 60"/>
                <a:gd name="T88" fmla="*/ 69980 w 66"/>
                <a:gd name="T89" fmla="*/ 304436 h 60"/>
                <a:gd name="T90" fmla="*/ 76341 w 66"/>
                <a:gd name="T91" fmla="*/ 279066 h 60"/>
                <a:gd name="T92" fmla="*/ 76341 w 66"/>
                <a:gd name="T93" fmla="*/ 348833 h 60"/>
                <a:gd name="T94" fmla="*/ 69980 w 66"/>
                <a:gd name="T95" fmla="*/ 323463 h 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"/>
                <a:gd name="T145" fmla="*/ 0 h 60"/>
                <a:gd name="T146" fmla="*/ 66 w 66"/>
                <a:gd name="T147" fmla="*/ 60 h 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" h="60" extrusionOk="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sp>
        <p:nvSpPr>
          <p:cNvPr id="15" name="矩形 27"/>
          <p:cNvSpPr>
            <a:spLocks noChangeArrowheads="1"/>
          </p:cNvSpPr>
          <p:nvPr/>
        </p:nvSpPr>
        <p:spPr bwMode="auto">
          <a:xfrm>
            <a:off x="5459276" y="1950167"/>
            <a:ext cx="3795396" cy="3924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sz="1300">
                <a:ea typeface="Roboto"/>
              </a:rPr>
              <a:t>Производственные площади: </a:t>
            </a:r>
            <a:r>
              <a:rPr lang="en-US" sz="1300">
                <a:ea typeface="Roboto"/>
              </a:rPr>
              <a:t>&gt;</a:t>
            </a:r>
            <a:r>
              <a:rPr lang="ru-RU" sz="1300">
                <a:ea typeface="Roboto"/>
              </a:rPr>
              <a:t>60000</a:t>
            </a:r>
            <a:r>
              <a:rPr lang="en-US" sz="1300">
                <a:ea typeface="Roboto"/>
              </a:rPr>
              <a:t> </a:t>
            </a:r>
            <a:r>
              <a:rPr lang="ru-RU" sz="1300">
                <a:ea typeface="Roboto"/>
              </a:rPr>
              <a:t>м</a:t>
            </a:r>
            <a:r>
              <a:rPr lang="en-US" sz="1300">
                <a:ea typeface="Roboto"/>
              </a:rPr>
              <a:t>*</a:t>
            </a:r>
            <a:r>
              <a:rPr lang="ru-RU" sz="1300">
                <a:ea typeface="Roboto"/>
              </a:rPr>
              <a:t>2</a:t>
            </a:r>
            <a:endParaRPr lang="zh-CN" sz="1300">
              <a:ea typeface="方正黑体简体"/>
            </a:endParaRPr>
          </a:p>
        </p:txBody>
      </p:sp>
      <p:sp>
        <p:nvSpPr>
          <p:cNvPr id="16" name="矩形 36"/>
          <p:cNvSpPr>
            <a:spLocks noChangeArrowheads="1"/>
          </p:cNvSpPr>
          <p:nvPr/>
        </p:nvSpPr>
        <p:spPr bwMode="auto">
          <a:xfrm>
            <a:off x="5459276" y="1471303"/>
            <a:ext cx="3098903" cy="3924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300">
                <a:ea typeface="Roboto"/>
              </a:rPr>
              <a:t>Уставный капитал: </a:t>
            </a:r>
            <a:r>
              <a:rPr lang="en-US" sz="1300">
                <a:ea typeface="Roboto"/>
              </a:rPr>
              <a:t>$</a:t>
            </a:r>
            <a:r>
              <a:rPr lang="ru-RU" sz="1300">
                <a:ea typeface="Roboto"/>
              </a:rPr>
              <a:t>30 млн. </a:t>
            </a:r>
            <a:endParaRPr lang="en-US" sz="1300">
              <a:ea typeface="Roboto"/>
            </a:endParaRPr>
          </a:p>
        </p:txBody>
      </p: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5444648" y="3572282"/>
            <a:ext cx="3253263" cy="3924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ru-RU" sz="1300">
                <a:ea typeface="Roboto"/>
              </a:rPr>
              <a:t>Дистрибьюторы: 120</a:t>
            </a:r>
            <a:r>
              <a:rPr lang="ru-RU" sz="1300">
                <a:latin typeface="Roboto"/>
                <a:ea typeface="Roboto"/>
              </a:rPr>
              <a:t>+</a:t>
            </a:r>
            <a:endParaRPr lang="zh-CN" sz="1300">
              <a:latin typeface="Roboto"/>
              <a:ea typeface="方正黑体简体"/>
            </a:endParaRPr>
          </a:p>
        </p:txBody>
      </p:sp>
      <p:grpSp>
        <p:nvGrpSpPr>
          <p:cNvPr id="18" name="组合 46"/>
          <p:cNvGrpSpPr/>
          <p:nvPr/>
        </p:nvGrpSpPr>
        <p:grpSpPr bwMode="auto">
          <a:xfrm>
            <a:off x="4980269" y="1553903"/>
            <a:ext cx="356763" cy="321682"/>
            <a:chOff x="-42107" y="5010"/>
            <a:chExt cx="669818" cy="575583"/>
          </a:xfrm>
        </p:grpSpPr>
        <p:sp>
          <p:nvSpPr>
            <p:cNvPr id="19" name="圆角矩形 38"/>
            <p:cNvSpPr>
              <a:spLocks noChangeArrowheads="1"/>
            </p:cNvSpPr>
            <p:nvPr/>
          </p:nvSpPr>
          <p:spPr bwMode="auto">
            <a:xfrm>
              <a:off x="-42107" y="5010"/>
              <a:ext cx="669818" cy="575583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95643" y="105494"/>
              <a:ext cx="395966" cy="395966"/>
            </a:xfrm>
            <a:custGeom>
              <a:avLst/>
              <a:gdLst>
                <a:gd name="T0" fmla="*/ 177502 w 58"/>
                <a:gd name="T1" fmla="*/ 211637 h 58"/>
                <a:gd name="T2" fmla="*/ 355004 w 58"/>
                <a:gd name="T3" fmla="*/ 177502 h 58"/>
                <a:gd name="T4" fmla="*/ 361831 w 58"/>
                <a:gd name="T5" fmla="*/ 211637 h 58"/>
                <a:gd name="T6" fmla="*/ 177502 w 58"/>
                <a:gd name="T7" fmla="*/ 395966 h 58"/>
                <a:gd name="T8" fmla="*/ 0 w 58"/>
                <a:gd name="T9" fmla="*/ 211637 h 58"/>
                <a:gd name="T10" fmla="*/ 177502 w 58"/>
                <a:gd name="T11" fmla="*/ 34135 h 58"/>
                <a:gd name="T12" fmla="*/ 177502 w 58"/>
                <a:gd name="T13" fmla="*/ 211637 h 58"/>
                <a:gd name="T14" fmla="*/ 266253 w 58"/>
                <a:gd name="T15" fmla="*/ 6827 h 58"/>
                <a:gd name="T16" fmla="*/ 218464 w 58"/>
                <a:gd name="T17" fmla="*/ 177502 h 58"/>
                <a:gd name="T18" fmla="*/ 395966 w 58"/>
                <a:gd name="T19" fmla="*/ 143367 h 58"/>
                <a:gd name="T20" fmla="*/ 266253 w 58"/>
                <a:gd name="T21" fmla="*/ 6827 h 58"/>
                <a:gd name="T22" fmla="*/ 197983 w 58"/>
                <a:gd name="T23" fmla="*/ 0 h 58"/>
                <a:gd name="T24" fmla="*/ 197983 w 58"/>
                <a:gd name="T25" fmla="*/ 0 h 58"/>
                <a:gd name="T26" fmla="*/ 197983 w 58"/>
                <a:gd name="T27" fmla="*/ 184329 h 58"/>
                <a:gd name="T28" fmla="*/ 245772 w 58"/>
                <a:gd name="T29" fmla="*/ 6827 h 58"/>
                <a:gd name="T30" fmla="*/ 197983 w 58"/>
                <a:gd name="T31" fmla="*/ 0 h 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8"/>
                <a:gd name="T49" fmla="*/ 0 h 58"/>
                <a:gd name="T50" fmla="*/ 58 w 58"/>
                <a:gd name="T51" fmla="*/ 58 h 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8" h="58" extrusionOk="0">
                  <a:moveTo>
                    <a:pt x="26" y="31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8"/>
                    <a:pt x="53" y="29"/>
                    <a:pt x="53" y="31"/>
                  </a:cubicBezTo>
                  <a:cubicBezTo>
                    <a:pt x="53" y="46"/>
                    <a:pt x="41" y="58"/>
                    <a:pt x="26" y="58"/>
                  </a:cubicBezTo>
                  <a:cubicBezTo>
                    <a:pt x="12" y="58"/>
                    <a:pt x="0" y="46"/>
                    <a:pt x="0" y="31"/>
                  </a:cubicBezTo>
                  <a:cubicBezTo>
                    <a:pt x="0" y="17"/>
                    <a:pt x="12" y="5"/>
                    <a:pt x="26" y="5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39" y="1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11"/>
                    <a:pt x="49" y="3"/>
                    <a:pt x="39" y="1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grpSp>
        <p:nvGrpSpPr>
          <p:cNvPr id="21" name="组合 47"/>
          <p:cNvGrpSpPr/>
          <p:nvPr/>
        </p:nvGrpSpPr>
        <p:grpSpPr bwMode="auto">
          <a:xfrm>
            <a:off x="4989841" y="3604648"/>
            <a:ext cx="356763" cy="321682"/>
            <a:chOff x="0" y="0"/>
            <a:chExt cx="677744" cy="649445"/>
          </a:xfrm>
        </p:grpSpPr>
        <p:sp>
          <p:nvSpPr>
            <p:cNvPr id="22" name="圆角矩形 41"/>
            <p:cNvSpPr>
              <a:spLocks noChangeArrowheads="1"/>
            </p:cNvSpPr>
            <p:nvPr/>
          </p:nvSpPr>
          <p:spPr bwMode="auto">
            <a:xfrm>
              <a:off x="0" y="0"/>
              <a:ext cx="677744" cy="649445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23" name="Freeform 101"/>
            <p:cNvSpPr/>
            <p:nvPr/>
          </p:nvSpPr>
          <p:spPr bwMode="auto">
            <a:xfrm>
              <a:off x="137713" y="74862"/>
              <a:ext cx="402318" cy="499722"/>
            </a:xfrm>
            <a:custGeom>
              <a:avLst/>
              <a:gdLst>
                <a:gd name="T0" fmla="*/ 0 w 59"/>
                <a:gd name="T1" fmla="*/ 143756 h 73"/>
                <a:gd name="T2" fmla="*/ 327310 w 59"/>
                <a:gd name="T3" fmla="*/ 0 h 73"/>
                <a:gd name="T4" fmla="*/ 402318 w 59"/>
                <a:gd name="T5" fmla="*/ 171138 h 73"/>
                <a:gd name="T6" fmla="*/ 122741 w 59"/>
                <a:gd name="T7" fmla="*/ 287511 h 73"/>
                <a:gd name="T8" fmla="*/ 204568 w 59"/>
                <a:gd name="T9" fmla="*/ 479185 h 73"/>
                <a:gd name="T10" fmla="*/ 156836 w 59"/>
                <a:gd name="T11" fmla="*/ 499722 h 73"/>
                <a:gd name="T12" fmla="*/ 0 w 59"/>
                <a:gd name="T13" fmla="*/ 143756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73"/>
                <a:gd name="T23" fmla="*/ 59 w 59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73" extrusionOk="0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grpSp>
        <p:nvGrpSpPr>
          <p:cNvPr id="27" name="组合 3"/>
          <p:cNvGrpSpPr/>
          <p:nvPr/>
        </p:nvGrpSpPr>
        <p:grpSpPr bwMode="auto">
          <a:xfrm>
            <a:off x="171196" y="1134867"/>
            <a:ext cx="4188428" cy="2460875"/>
            <a:chOff x="405" y="2320"/>
            <a:chExt cx="11423" cy="6288"/>
          </a:xfrm>
        </p:grpSpPr>
        <p:pic>
          <p:nvPicPr>
            <p:cNvPr id="28" name="图片 8"/>
            <p:cNvPicPr>
              <a:picLocks noChangeAspect="1"/>
            </p:cNvPicPr>
            <p:nvPr/>
          </p:nvPicPr>
          <p:blipFill>
            <a:blip r:embed="rId4" cstate="print"/>
            <a:stretch/>
          </p:blipFill>
          <p:spPr bwMode="auto">
            <a:xfrm>
              <a:off x="405" y="2357"/>
              <a:ext cx="6350" cy="62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  <p:pic>
          <p:nvPicPr>
            <p:cNvPr id="30" name="图片 2" descr="金诚潮"/>
            <p:cNvPicPr>
              <a:picLocks noChangeAspect="1"/>
            </p:cNvPicPr>
            <p:nvPr/>
          </p:nvPicPr>
          <p:blipFill>
            <a:blip r:embed="rId5" cstate="print"/>
            <a:stretch/>
          </p:blipFill>
          <p:spPr bwMode="auto">
            <a:xfrm>
              <a:off x="6899" y="2320"/>
              <a:ext cx="4929" cy="3285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31" name="组合 12"/>
          <p:cNvGrpSpPr/>
          <p:nvPr/>
        </p:nvGrpSpPr>
        <p:grpSpPr bwMode="auto">
          <a:xfrm>
            <a:off x="4974406" y="1044433"/>
            <a:ext cx="356771" cy="321228"/>
            <a:chOff x="11170" y="7212"/>
            <a:chExt cx="926" cy="920"/>
          </a:xfrm>
        </p:grpSpPr>
        <p:sp>
          <p:nvSpPr>
            <p:cNvPr id="32" name="圆角矩形 15"/>
            <p:cNvSpPr>
              <a:spLocks noChangeArrowheads="1"/>
            </p:cNvSpPr>
            <p:nvPr/>
          </p:nvSpPr>
          <p:spPr bwMode="auto">
            <a:xfrm>
              <a:off x="11170" y="7212"/>
              <a:ext cx="926" cy="920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11326" y="7338"/>
              <a:ext cx="613" cy="630"/>
            </a:xfrm>
            <a:custGeom>
              <a:avLst/>
              <a:gdLst>
                <a:gd name="T0" fmla="*/ 118 w 174"/>
                <a:gd name="T1" fmla="*/ 20 h 166"/>
                <a:gd name="T2" fmla="*/ 119 w 174"/>
                <a:gd name="T3" fmla="*/ 32 h 166"/>
                <a:gd name="T4" fmla="*/ 118 w 174"/>
                <a:gd name="T5" fmla="*/ 49 h 166"/>
                <a:gd name="T6" fmla="*/ 120 w 174"/>
                <a:gd name="T7" fmla="*/ 54 h 166"/>
                <a:gd name="T8" fmla="*/ 121 w 174"/>
                <a:gd name="T9" fmla="*/ 67 h 166"/>
                <a:gd name="T10" fmla="*/ 118 w 174"/>
                <a:gd name="T11" fmla="*/ 74 h 166"/>
                <a:gd name="T12" fmla="*/ 113 w 174"/>
                <a:gd name="T13" fmla="*/ 79 h 166"/>
                <a:gd name="T14" fmla="*/ 111 w 174"/>
                <a:gd name="T15" fmla="*/ 90 h 166"/>
                <a:gd name="T16" fmla="*/ 106 w 174"/>
                <a:gd name="T17" fmla="*/ 100 h 166"/>
                <a:gd name="T18" fmla="*/ 111 w 174"/>
                <a:gd name="T19" fmla="*/ 100 h 166"/>
                <a:gd name="T20" fmla="*/ 118 w 174"/>
                <a:gd name="T21" fmla="*/ 113 h 166"/>
                <a:gd name="T22" fmla="*/ 126 w 174"/>
                <a:gd name="T23" fmla="*/ 115 h 166"/>
                <a:gd name="T24" fmla="*/ 153 w 174"/>
                <a:gd name="T25" fmla="*/ 126 h 166"/>
                <a:gd name="T26" fmla="*/ 174 w 174"/>
                <a:gd name="T27" fmla="*/ 139 h 166"/>
                <a:gd name="T28" fmla="*/ 174 w 174"/>
                <a:gd name="T29" fmla="*/ 166 h 166"/>
                <a:gd name="T30" fmla="*/ 0 w 174"/>
                <a:gd name="T31" fmla="*/ 166 h 166"/>
                <a:gd name="T32" fmla="*/ 0 w 174"/>
                <a:gd name="T33" fmla="*/ 139 h 166"/>
                <a:gd name="T34" fmla="*/ 21 w 174"/>
                <a:gd name="T35" fmla="*/ 126 h 166"/>
                <a:gd name="T36" fmla="*/ 48 w 174"/>
                <a:gd name="T37" fmla="*/ 115 h 166"/>
                <a:gd name="T38" fmla="*/ 56 w 174"/>
                <a:gd name="T39" fmla="*/ 113 h 166"/>
                <a:gd name="T40" fmla="*/ 63 w 174"/>
                <a:gd name="T41" fmla="*/ 100 h 166"/>
                <a:gd name="T42" fmla="*/ 67 w 174"/>
                <a:gd name="T43" fmla="*/ 99 h 166"/>
                <a:gd name="T44" fmla="*/ 62 w 174"/>
                <a:gd name="T45" fmla="*/ 91 h 166"/>
                <a:gd name="T46" fmla="*/ 60 w 174"/>
                <a:gd name="T47" fmla="*/ 77 h 166"/>
                <a:gd name="T48" fmla="*/ 57 w 174"/>
                <a:gd name="T49" fmla="*/ 76 h 166"/>
                <a:gd name="T50" fmla="*/ 52 w 174"/>
                <a:gd name="T51" fmla="*/ 57 h 166"/>
                <a:gd name="T52" fmla="*/ 54 w 174"/>
                <a:gd name="T53" fmla="*/ 48 h 166"/>
                <a:gd name="T54" fmla="*/ 67 w 174"/>
                <a:gd name="T55" fmla="*/ 9 h 166"/>
                <a:gd name="T56" fmla="*/ 104 w 174"/>
                <a:gd name="T57" fmla="*/ 9 h 166"/>
                <a:gd name="T58" fmla="*/ 108 w 174"/>
                <a:gd name="T59" fmla="*/ 12 h 166"/>
                <a:gd name="T60" fmla="*/ 113 w 174"/>
                <a:gd name="T61" fmla="*/ 13 h 166"/>
                <a:gd name="T62" fmla="*/ 118 w 174"/>
                <a:gd name="T6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4" h="166" extrusionOk="0">
                  <a:moveTo>
                    <a:pt x="118" y="20"/>
                  </a:moveTo>
                  <a:cubicBezTo>
                    <a:pt x="119" y="26"/>
                    <a:pt x="119" y="26"/>
                    <a:pt x="119" y="32"/>
                  </a:cubicBezTo>
                  <a:cubicBezTo>
                    <a:pt x="119" y="35"/>
                    <a:pt x="118" y="45"/>
                    <a:pt x="118" y="49"/>
                  </a:cubicBezTo>
                  <a:cubicBezTo>
                    <a:pt x="119" y="52"/>
                    <a:pt x="119" y="52"/>
                    <a:pt x="120" y="54"/>
                  </a:cubicBezTo>
                  <a:cubicBezTo>
                    <a:pt x="122" y="58"/>
                    <a:pt x="122" y="63"/>
                    <a:pt x="121" y="67"/>
                  </a:cubicBezTo>
                  <a:cubicBezTo>
                    <a:pt x="120" y="69"/>
                    <a:pt x="120" y="73"/>
                    <a:pt x="118" y="74"/>
                  </a:cubicBezTo>
                  <a:cubicBezTo>
                    <a:pt x="117" y="76"/>
                    <a:pt x="114" y="76"/>
                    <a:pt x="113" y="79"/>
                  </a:cubicBezTo>
                  <a:cubicBezTo>
                    <a:pt x="111" y="82"/>
                    <a:pt x="112" y="86"/>
                    <a:pt x="111" y="90"/>
                  </a:cubicBezTo>
                  <a:cubicBezTo>
                    <a:pt x="110" y="94"/>
                    <a:pt x="106" y="94"/>
                    <a:pt x="106" y="100"/>
                  </a:cubicBezTo>
                  <a:cubicBezTo>
                    <a:pt x="108" y="100"/>
                    <a:pt x="109" y="100"/>
                    <a:pt x="111" y="100"/>
                  </a:cubicBezTo>
                  <a:cubicBezTo>
                    <a:pt x="113" y="104"/>
                    <a:pt x="115" y="110"/>
                    <a:pt x="118" y="113"/>
                  </a:cubicBezTo>
                  <a:cubicBezTo>
                    <a:pt x="121" y="113"/>
                    <a:pt x="123" y="114"/>
                    <a:pt x="126" y="115"/>
                  </a:cubicBezTo>
                  <a:cubicBezTo>
                    <a:pt x="135" y="118"/>
                    <a:pt x="144" y="122"/>
                    <a:pt x="153" y="126"/>
                  </a:cubicBezTo>
                  <a:cubicBezTo>
                    <a:pt x="161" y="130"/>
                    <a:pt x="171" y="131"/>
                    <a:pt x="174" y="139"/>
                  </a:cubicBezTo>
                  <a:cubicBezTo>
                    <a:pt x="174" y="145"/>
                    <a:pt x="174" y="158"/>
                    <a:pt x="17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58"/>
                    <a:pt x="0" y="145"/>
                    <a:pt x="0" y="139"/>
                  </a:cubicBezTo>
                  <a:cubicBezTo>
                    <a:pt x="3" y="131"/>
                    <a:pt x="13" y="130"/>
                    <a:pt x="21" y="126"/>
                  </a:cubicBezTo>
                  <a:cubicBezTo>
                    <a:pt x="30" y="122"/>
                    <a:pt x="39" y="118"/>
                    <a:pt x="48" y="115"/>
                  </a:cubicBezTo>
                  <a:cubicBezTo>
                    <a:pt x="51" y="114"/>
                    <a:pt x="53" y="113"/>
                    <a:pt x="56" y="113"/>
                  </a:cubicBezTo>
                  <a:cubicBezTo>
                    <a:pt x="59" y="110"/>
                    <a:pt x="61" y="104"/>
                    <a:pt x="63" y="100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66" y="95"/>
                    <a:pt x="63" y="95"/>
                    <a:pt x="62" y="91"/>
                  </a:cubicBezTo>
                  <a:cubicBezTo>
                    <a:pt x="61" y="87"/>
                    <a:pt x="61" y="82"/>
                    <a:pt x="60" y="77"/>
                  </a:cubicBezTo>
                  <a:cubicBezTo>
                    <a:pt x="61" y="77"/>
                    <a:pt x="57" y="76"/>
                    <a:pt x="57" y="76"/>
                  </a:cubicBezTo>
                  <a:cubicBezTo>
                    <a:pt x="52" y="73"/>
                    <a:pt x="52" y="61"/>
                    <a:pt x="52" y="57"/>
                  </a:cubicBezTo>
                  <a:cubicBezTo>
                    <a:pt x="51" y="54"/>
                    <a:pt x="55" y="53"/>
                    <a:pt x="54" y="48"/>
                  </a:cubicBezTo>
                  <a:cubicBezTo>
                    <a:pt x="49" y="24"/>
                    <a:pt x="56" y="13"/>
                    <a:pt x="67" y="9"/>
                  </a:cubicBezTo>
                  <a:cubicBezTo>
                    <a:pt x="75" y="6"/>
                    <a:pt x="90" y="0"/>
                    <a:pt x="104" y="9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6" y="14"/>
                    <a:pt x="118" y="20"/>
                    <a:pt x="118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sp>
        <p:nvSpPr>
          <p:cNvPr id="34" name="矩形 16"/>
          <p:cNvSpPr>
            <a:spLocks noChangeArrowheads="1"/>
          </p:cNvSpPr>
          <p:nvPr/>
        </p:nvSpPr>
        <p:spPr bwMode="auto">
          <a:xfrm>
            <a:off x="5459276" y="992439"/>
            <a:ext cx="3538045" cy="39241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300">
                <a:ea typeface="Roboto"/>
              </a:rPr>
              <a:t>Основана в 1998 году</a:t>
            </a:r>
            <a:endParaRPr lang="en-US" sz="1300">
              <a:ea typeface="Roboto"/>
            </a:endParaRPr>
          </a:p>
        </p:txBody>
      </p:sp>
      <p:sp>
        <p:nvSpPr>
          <p:cNvPr id="35" name="矩形 16"/>
          <p:cNvSpPr>
            <a:spLocks noChangeArrowheads="1"/>
          </p:cNvSpPr>
          <p:nvPr/>
        </p:nvSpPr>
        <p:spPr bwMode="auto">
          <a:xfrm>
            <a:off x="5459276" y="3007923"/>
            <a:ext cx="3795395" cy="492443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1300">
                <a:ea typeface="Roboto"/>
              </a:rPr>
              <a:t>Патенты и Свидетельства на интеллектуальную собственность</a:t>
            </a:r>
            <a:r>
              <a:rPr lang="zh-CN" sz="1300">
                <a:ea typeface="方正黑体简体"/>
              </a:rPr>
              <a:t>: </a:t>
            </a:r>
            <a:r>
              <a:rPr lang="ru-RU" sz="1300">
                <a:ea typeface="Roboto"/>
              </a:rPr>
              <a:t>10</a:t>
            </a:r>
            <a:r>
              <a:rPr lang="en-US" sz="1300">
                <a:ea typeface="Roboto"/>
              </a:rPr>
              <a:t>00+</a:t>
            </a:r>
            <a:endParaRPr lang="zh-CN" sz="1300">
              <a:ea typeface="方正黑体简体"/>
            </a:endParaRPr>
          </a:p>
        </p:txBody>
      </p:sp>
      <p:grpSp>
        <p:nvGrpSpPr>
          <p:cNvPr id="36" name="组合 20"/>
          <p:cNvGrpSpPr/>
          <p:nvPr/>
        </p:nvGrpSpPr>
        <p:grpSpPr bwMode="auto">
          <a:xfrm>
            <a:off x="4995609" y="3062445"/>
            <a:ext cx="356598" cy="321682"/>
            <a:chOff x="15014" y="6887"/>
            <a:chExt cx="782" cy="708"/>
          </a:xfrm>
        </p:grpSpPr>
        <p:sp>
          <p:nvSpPr>
            <p:cNvPr id="37" name="圆角矩形 41"/>
            <p:cNvSpPr>
              <a:spLocks noChangeArrowheads="1"/>
            </p:cNvSpPr>
            <p:nvPr/>
          </p:nvSpPr>
          <p:spPr bwMode="auto">
            <a:xfrm>
              <a:off x="15014" y="6887"/>
              <a:ext cx="782" cy="709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grpSp>
          <p:nvGrpSpPr>
            <p:cNvPr id="38" name="组合 22"/>
            <p:cNvGrpSpPr/>
            <p:nvPr/>
          </p:nvGrpSpPr>
          <p:grpSpPr bwMode="auto">
            <a:xfrm>
              <a:off x="15201" y="6968"/>
              <a:ext cx="408" cy="548"/>
              <a:chOff x="11781" y="6965"/>
              <a:chExt cx="622" cy="956"/>
            </a:xfrm>
          </p:grpSpPr>
          <p:sp>
            <p:nvSpPr>
              <p:cNvPr id="39" name="Freeform 20"/>
              <p:cNvSpPr/>
              <p:nvPr/>
            </p:nvSpPr>
            <p:spPr bwMode="auto">
              <a:xfrm>
                <a:off x="12104" y="7340"/>
                <a:ext cx="273" cy="125"/>
              </a:xfrm>
              <a:custGeom>
                <a:avLst/>
                <a:gdLst>
                  <a:gd name="T0" fmla="*/ 0 w 51"/>
                  <a:gd name="T1" fmla="*/ 12 h 23"/>
                  <a:gd name="T2" fmla="*/ 8 w 51"/>
                  <a:gd name="T3" fmla="*/ 23 h 23"/>
                  <a:gd name="T4" fmla="*/ 43 w 51"/>
                  <a:gd name="T5" fmla="*/ 23 h 23"/>
                  <a:gd name="T6" fmla="*/ 51 w 51"/>
                  <a:gd name="T7" fmla="*/ 12 h 23"/>
                  <a:gd name="T8" fmla="*/ 51 w 51"/>
                  <a:gd name="T9" fmla="*/ 12 h 23"/>
                  <a:gd name="T10" fmla="*/ 43 w 51"/>
                  <a:gd name="T11" fmla="*/ 0 h 23"/>
                  <a:gd name="T12" fmla="*/ 8 w 51"/>
                  <a:gd name="T13" fmla="*/ 0 h 23"/>
                  <a:gd name="T14" fmla="*/ 0 w 51"/>
                  <a:gd name="T15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3" extrusionOk="0">
                    <a:moveTo>
                      <a:pt x="0" y="12"/>
                    </a:moveTo>
                    <a:cubicBezTo>
                      <a:pt x="0" y="18"/>
                      <a:pt x="1" y="23"/>
                      <a:pt x="8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50" y="23"/>
                      <a:pt x="51" y="18"/>
                      <a:pt x="51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5"/>
                      <a:pt x="50" y="0"/>
                      <a:pt x="4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40" name="Freeform 21"/>
              <p:cNvSpPr/>
              <p:nvPr/>
            </p:nvSpPr>
            <p:spPr bwMode="auto">
              <a:xfrm>
                <a:off x="12071" y="7493"/>
                <a:ext cx="332" cy="123"/>
              </a:xfrm>
              <a:custGeom>
                <a:avLst/>
                <a:gdLst>
                  <a:gd name="T0" fmla="*/ 0 w 62"/>
                  <a:gd name="T1" fmla="*/ 11 h 23"/>
                  <a:gd name="T2" fmla="*/ 7 w 62"/>
                  <a:gd name="T3" fmla="*/ 23 h 23"/>
                  <a:gd name="T4" fmla="*/ 55 w 62"/>
                  <a:gd name="T5" fmla="*/ 23 h 23"/>
                  <a:gd name="T6" fmla="*/ 62 w 62"/>
                  <a:gd name="T7" fmla="*/ 11 h 23"/>
                  <a:gd name="T8" fmla="*/ 62 w 62"/>
                  <a:gd name="T9" fmla="*/ 11 h 23"/>
                  <a:gd name="T10" fmla="*/ 55 w 62"/>
                  <a:gd name="T11" fmla="*/ 0 h 23"/>
                  <a:gd name="T12" fmla="*/ 7 w 62"/>
                  <a:gd name="T13" fmla="*/ 0 h 23"/>
                  <a:gd name="T14" fmla="*/ 0 w 6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23" extrusionOk="0">
                    <a:moveTo>
                      <a:pt x="0" y="11"/>
                    </a:moveTo>
                    <a:cubicBezTo>
                      <a:pt x="0" y="18"/>
                      <a:pt x="1" y="23"/>
                      <a:pt x="7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61" y="23"/>
                      <a:pt x="62" y="18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5"/>
                      <a:pt x="61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41" name="Freeform 22"/>
              <p:cNvSpPr/>
              <p:nvPr/>
            </p:nvSpPr>
            <p:spPr bwMode="auto">
              <a:xfrm>
                <a:off x="12104" y="7643"/>
                <a:ext cx="285" cy="123"/>
              </a:xfrm>
              <a:custGeom>
                <a:avLst/>
                <a:gdLst>
                  <a:gd name="T0" fmla="*/ 0 w 53"/>
                  <a:gd name="T1" fmla="*/ 11 h 23"/>
                  <a:gd name="T2" fmla="*/ 8 w 53"/>
                  <a:gd name="T3" fmla="*/ 23 h 23"/>
                  <a:gd name="T4" fmla="*/ 45 w 53"/>
                  <a:gd name="T5" fmla="*/ 23 h 23"/>
                  <a:gd name="T6" fmla="*/ 53 w 53"/>
                  <a:gd name="T7" fmla="*/ 11 h 23"/>
                  <a:gd name="T8" fmla="*/ 53 w 53"/>
                  <a:gd name="T9" fmla="*/ 11 h 23"/>
                  <a:gd name="T10" fmla="*/ 45 w 53"/>
                  <a:gd name="T11" fmla="*/ 0 h 23"/>
                  <a:gd name="T12" fmla="*/ 8 w 53"/>
                  <a:gd name="T13" fmla="*/ 0 h 23"/>
                  <a:gd name="T14" fmla="*/ 0 w 5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23" extrusionOk="0">
                    <a:moveTo>
                      <a:pt x="0" y="11"/>
                    </a:moveTo>
                    <a:cubicBezTo>
                      <a:pt x="0" y="18"/>
                      <a:pt x="1" y="23"/>
                      <a:pt x="8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52" y="23"/>
                      <a:pt x="53" y="18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5"/>
                      <a:pt x="52" y="0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42" name="Freeform 23"/>
              <p:cNvSpPr/>
              <p:nvPr/>
            </p:nvSpPr>
            <p:spPr bwMode="auto">
              <a:xfrm>
                <a:off x="12135" y="7793"/>
                <a:ext cx="197" cy="128"/>
              </a:xfrm>
              <a:custGeom>
                <a:avLst/>
                <a:gdLst>
                  <a:gd name="T0" fmla="*/ 0 w 37"/>
                  <a:gd name="T1" fmla="*/ 12 h 24"/>
                  <a:gd name="T2" fmla="*/ 8 w 37"/>
                  <a:gd name="T3" fmla="*/ 24 h 24"/>
                  <a:gd name="T4" fmla="*/ 29 w 37"/>
                  <a:gd name="T5" fmla="*/ 24 h 24"/>
                  <a:gd name="T6" fmla="*/ 37 w 37"/>
                  <a:gd name="T7" fmla="*/ 12 h 24"/>
                  <a:gd name="T8" fmla="*/ 37 w 37"/>
                  <a:gd name="T9" fmla="*/ 12 h 24"/>
                  <a:gd name="T10" fmla="*/ 29 w 37"/>
                  <a:gd name="T11" fmla="*/ 0 h 24"/>
                  <a:gd name="T12" fmla="*/ 8 w 37"/>
                  <a:gd name="T13" fmla="*/ 0 h 24"/>
                  <a:gd name="T14" fmla="*/ 0 w 37"/>
                  <a:gd name="T1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 extrusionOk="0">
                    <a:moveTo>
                      <a:pt x="0" y="12"/>
                    </a:moveTo>
                    <a:cubicBezTo>
                      <a:pt x="0" y="18"/>
                      <a:pt x="2" y="24"/>
                      <a:pt x="8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6" y="24"/>
                      <a:pt x="37" y="18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5"/>
                      <a:pt x="36" y="0"/>
                      <a:pt x="2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43" name="Freeform 24"/>
              <p:cNvSpPr/>
              <p:nvPr/>
            </p:nvSpPr>
            <p:spPr bwMode="auto">
              <a:xfrm>
                <a:off x="11781" y="6965"/>
                <a:ext cx="482" cy="950"/>
              </a:xfrm>
              <a:custGeom>
                <a:avLst/>
                <a:gdLst>
                  <a:gd name="T0" fmla="*/ 63 w 90"/>
                  <a:gd name="T1" fmla="*/ 176 h 177"/>
                  <a:gd name="T2" fmla="*/ 62 w 90"/>
                  <a:gd name="T3" fmla="*/ 166 h 177"/>
                  <a:gd name="T4" fmla="*/ 63 w 90"/>
                  <a:gd name="T5" fmla="*/ 156 h 177"/>
                  <a:gd name="T6" fmla="*/ 65 w 90"/>
                  <a:gd name="T7" fmla="*/ 153 h 177"/>
                  <a:gd name="T8" fmla="*/ 57 w 90"/>
                  <a:gd name="T9" fmla="*/ 148 h 177"/>
                  <a:gd name="T10" fmla="*/ 55 w 90"/>
                  <a:gd name="T11" fmla="*/ 137 h 177"/>
                  <a:gd name="T12" fmla="*/ 57 w 90"/>
                  <a:gd name="T13" fmla="*/ 127 h 177"/>
                  <a:gd name="T14" fmla="*/ 59 w 90"/>
                  <a:gd name="T15" fmla="*/ 125 h 177"/>
                  <a:gd name="T16" fmla="*/ 51 w 90"/>
                  <a:gd name="T17" fmla="*/ 120 h 177"/>
                  <a:gd name="T18" fmla="*/ 49 w 90"/>
                  <a:gd name="T19" fmla="*/ 109 h 177"/>
                  <a:gd name="T20" fmla="*/ 51 w 90"/>
                  <a:gd name="T21" fmla="*/ 99 h 177"/>
                  <a:gd name="T22" fmla="*/ 58 w 90"/>
                  <a:gd name="T23" fmla="*/ 94 h 177"/>
                  <a:gd name="T24" fmla="*/ 57 w 90"/>
                  <a:gd name="T25" fmla="*/ 92 h 177"/>
                  <a:gd name="T26" fmla="*/ 55 w 90"/>
                  <a:gd name="T27" fmla="*/ 82 h 177"/>
                  <a:gd name="T28" fmla="*/ 57 w 90"/>
                  <a:gd name="T29" fmla="*/ 72 h 177"/>
                  <a:gd name="T30" fmla="*/ 67 w 90"/>
                  <a:gd name="T31" fmla="*/ 66 h 177"/>
                  <a:gd name="T32" fmla="*/ 75 w 90"/>
                  <a:gd name="T33" fmla="*/ 66 h 177"/>
                  <a:gd name="T34" fmla="*/ 90 w 90"/>
                  <a:gd name="T35" fmla="*/ 26 h 177"/>
                  <a:gd name="T36" fmla="*/ 63 w 90"/>
                  <a:gd name="T37" fmla="*/ 3 h 177"/>
                  <a:gd name="T38" fmla="*/ 63 w 90"/>
                  <a:gd name="T39" fmla="*/ 19 h 177"/>
                  <a:gd name="T40" fmla="*/ 17 w 90"/>
                  <a:gd name="T41" fmla="*/ 72 h 177"/>
                  <a:gd name="T42" fmla="*/ 0 w 90"/>
                  <a:gd name="T43" fmla="*/ 101 h 177"/>
                  <a:gd name="T44" fmla="*/ 0 w 90"/>
                  <a:gd name="T45" fmla="*/ 140 h 177"/>
                  <a:gd name="T46" fmla="*/ 36 w 90"/>
                  <a:gd name="T47" fmla="*/ 177 h 177"/>
                  <a:gd name="T48" fmla="*/ 64 w 90"/>
                  <a:gd name="T49" fmla="*/ 177 h 177"/>
                  <a:gd name="T50" fmla="*/ 63 w 90"/>
                  <a:gd name="T51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0" h="177" extrusionOk="0">
                    <a:moveTo>
                      <a:pt x="63" y="176"/>
                    </a:moveTo>
                    <a:cubicBezTo>
                      <a:pt x="62" y="174"/>
                      <a:pt x="62" y="170"/>
                      <a:pt x="62" y="166"/>
                    </a:cubicBezTo>
                    <a:cubicBezTo>
                      <a:pt x="62" y="161"/>
                      <a:pt x="62" y="158"/>
                      <a:pt x="63" y="156"/>
                    </a:cubicBezTo>
                    <a:cubicBezTo>
                      <a:pt x="64" y="155"/>
                      <a:pt x="64" y="154"/>
                      <a:pt x="65" y="153"/>
                    </a:cubicBezTo>
                    <a:cubicBezTo>
                      <a:pt x="61" y="152"/>
                      <a:pt x="58" y="150"/>
                      <a:pt x="57" y="148"/>
                    </a:cubicBezTo>
                    <a:cubicBezTo>
                      <a:pt x="56" y="145"/>
                      <a:pt x="55" y="142"/>
                      <a:pt x="55" y="137"/>
                    </a:cubicBezTo>
                    <a:cubicBezTo>
                      <a:pt x="55" y="133"/>
                      <a:pt x="56" y="130"/>
                      <a:pt x="57" y="127"/>
                    </a:cubicBezTo>
                    <a:cubicBezTo>
                      <a:pt x="58" y="126"/>
                      <a:pt x="58" y="126"/>
                      <a:pt x="59" y="125"/>
                    </a:cubicBezTo>
                    <a:cubicBezTo>
                      <a:pt x="54" y="124"/>
                      <a:pt x="52" y="122"/>
                      <a:pt x="51" y="120"/>
                    </a:cubicBezTo>
                    <a:cubicBezTo>
                      <a:pt x="50" y="117"/>
                      <a:pt x="49" y="114"/>
                      <a:pt x="49" y="109"/>
                    </a:cubicBezTo>
                    <a:cubicBezTo>
                      <a:pt x="49" y="105"/>
                      <a:pt x="50" y="102"/>
                      <a:pt x="51" y="99"/>
                    </a:cubicBezTo>
                    <a:cubicBezTo>
                      <a:pt x="52" y="97"/>
                      <a:pt x="54" y="94"/>
                      <a:pt x="58" y="94"/>
                    </a:cubicBezTo>
                    <a:cubicBezTo>
                      <a:pt x="58" y="93"/>
                      <a:pt x="58" y="93"/>
                      <a:pt x="57" y="92"/>
                    </a:cubicBezTo>
                    <a:cubicBezTo>
                      <a:pt x="56" y="90"/>
                      <a:pt x="55" y="86"/>
                      <a:pt x="55" y="82"/>
                    </a:cubicBezTo>
                    <a:cubicBezTo>
                      <a:pt x="55" y="77"/>
                      <a:pt x="56" y="74"/>
                      <a:pt x="57" y="72"/>
                    </a:cubicBezTo>
                    <a:cubicBezTo>
                      <a:pt x="59" y="69"/>
                      <a:pt x="62" y="66"/>
                      <a:pt x="67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1"/>
                      <a:pt x="90" y="49"/>
                      <a:pt x="90" y="26"/>
                    </a:cubicBezTo>
                    <a:cubicBezTo>
                      <a:pt x="90" y="0"/>
                      <a:pt x="63" y="3"/>
                      <a:pt x="63" y="3"/>
                    </a:cubicBezTo>
                    <a:cubicBezTo>
                      <a:pt x="63" y="3"/>
                      <a:pt x="63" y="10"/>
                      <a:pt x="63" y="19"/>
                    </a:cubicBezTo>
                    <a:cubicBezTo>
                      <a:pt x="58" y="37"/>
                      <a:pt x="26" y="64"/>
                      <a:pt x="17" y="72"/>
                    </a:cubicBezTo>
                    <a:cubicBezTo>
                      <a:pt x="6" y="77"/>
                      <a:pt x="0" y="88"/>
                      <a:pt x="0" y="101"/>
                    </a:cubicBezTo>
                    <a:cubicBezTo>
                      <a:pt x="0" y="101"/>
                      <a:pt x="0" y="140"/>
                      <a:pt x="0" y="140"/>
                    </a:cubicBezTo>
                    <a:cubicBezTo>
                      <a:pt x="0" y="161"/>
                      <a:pt x="16" y="177"/>
                      <a:pt x="36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6"/>
                      <a:pt x="63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</p:grpSp>
      </p:grpSp>
      <p:pic>
        <p:nvPicPr>
          <p:cNvPr id="44" name="Picture 2" descr="D:\MORNSUN\logo_EN png.png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4188767" y="4443643"/>
            <a:ext cx="1270509" cy="165015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 bwMode="auto">
          <a:xfrm>
            <a:off x="2555776" y="4371683"/>
            <a:ext cx="20779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>
                <a:ea typeface="Roboto"/>
              </a:rPr>
              <a:t>дистрибьютор</a:t>
            </a: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5459276" y="4353615"/>
            <a:ext cx="2304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>
                <a:ea typeface="Roboto"/>
              </a:rPr>
              <a:t>с января 2019 года</a:t>
            </a:r>
          </a:p>
        </p:txBody>
      </p:sp>
      <p:pic>
        <p:nvPicPr>
          <p:cNvPr id="50" name="图片 6"/>
          <p:cNvPicPr>
            <a:picLocks noChangeAspect="1"/>
          </p:cNvPicPr>
          <p:nvPr/>
        </p:nvPicPr>
        <p:blipFill>
          <a:blip r:embed="rId7" cstate="print"/>
          <a:srcRect r="4158" b="4617"/>
          <a:stretch/>
        </p:blipFill>
        <p:spPr bwMode="auto">
          <a:xfrm>
            <a:off x="2545446" y="2462469"/>
            <a:ext cx="1807771" cy="11275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07505" y="3652285"/>
            <a:ext cx="475606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>
                <a:latin typeface="Roboto Medium"/>
                <a:ea typeface="Roboto Medium"/>
              </a:rPr>
              <a:t>Универсальные решения для промышленного электропитания</a:t>
            </a:r>
            <a:endParaRPr lang="en-US" sz="1400">
              <a:latin typeface="Roboto Medium"/>
              <a:ea typeface="Roboto Medium"/>
            </a:endParaRPr>
          </a:p>
        </p:txBody>
      </p:sp>
      <p:pic>
        <p:nvPicPr>
          <p:cNvPr id="53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1547665" y="4443643"/>
            <a:ext cx="915300" cy="22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Rectangle 23"/>
          <p:cNvSpPr/>
          <p:nvPr/>
        </p:nvSpPr>
        <p:spPr bwMode="auto">
          <a:xfrm>
            <a:off x="171196" y="1149074"/>
            <a:ext cx="2328330" cy="228134"/>
          </a:xfrm>
          <a:prstGeom prst="rect">
            <a:avLst/>
          </a:prstGeom>
          <a:solidFill>
            <a:srgbClr val="0081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文本框 1"/>
          <p:cNvSpPr txBox="1"/>
          <p:nvPr/>
        </p:nvSpPr>
        <p:spPr bwMode="auto">
          <a:xfrm>
            <a:off x="1050492" y="1107425"/>
            <a:ext cx="21611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>
                <a:solidFill>
                  <a:schemeClr val="bg1"/>
                </a:solidFill>
                <a:latin typeface="Roboto Medium"/>
                <a:ea typeface="Roboto Medium"/>
              </a:rPr>
              <a:t>Центральный офис</a:t>
            </a:r>
            <a:endParaRPr lang="zh-CN" sz="11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2557047" y="1139383"/>
            <a:ext cx="1802577" cy="228134"/>
          </a:xfrm>
          <a:prstGeom prst="rect">
            <a:avLst/>
          </a:prstGeom>
          <a:solidFill>
            <a:srgbClr val="0081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9" name="文本框 1"/>
          <p:cNvSpPr txBox="1"/>
          <p:nvPr/>
        </p:nvSpPr>
        <p:spPr bwMode="auto">
          <a:xfrm>
            <a:off x="3009805" y="1100939"/>
            <a:ext cx="14434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>
                <a:solidFill>
                  <a:schemeClr val="bg1"/>
                </a:solidFill>
                <a:latin typeface="Roboto Medium"/>
                <a:ea typeface="Roboto Medium"/>
              </a:rPr>
              <a:t>Центр разработок</a:t>
            </a:r>
            <a:endParaRPr lang="zh-CN" sz="1100">
              <a:solidFill>
                <a:schemeClr val="bg1"/>
              </a:solidFill>
              <a:latin typeface="Roboto Medium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2544134" y="3361854"/>
            <a:ext cx="1809083" cy="228134"/>
          </a:xfrm>
          <a:prstGeom prst="rect">
            <a:avLst/>
          </a:prstGeom>
          <a:solidFill>
            <a:srgbClr val="0081CC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文本框 1"/>
          <p:cNvSpPr txBox="1"/>
          <p:nvPr/>
        </p:nvSpPr>
        <p:spPr bwMode="auto">
          <a:xfrm>
            <a:off x="2591894" y="3337279"/>
            <a:ext cx="18675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100">
                <a:solidFill>
                  <a:schemeClr val="bg1"/>
                </a:solidFill>
                <a:latin typeface="Roboto Medium"/>
                <a:ea typeface="Roboto Medium"/>
              </a:rPr>
              <a:t>Производственные цеха</a:t>
            </a:r>
            <a:endParaRPr lang="zh-CN" sz="1100">
              <a:solidFill>
                <a:schemeClr val="bg1"/>
              </a:solidFill>
              <a:latin typeface="Roboto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90160" y="7222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700">
                <a:latin typeface="Roboto Light"/>
              </a:rPr>
              <a:t>B0505ST16-W5 – </a:t>
            </a:r>
            <a:r>
              <a:rPr lang="ru-RU" sz="2700">
                <a:latin typeface="Roboto Light"/>
              </a:rPr>
              <a:t>для медицины и не только…</a:t>
            </a:r>
            <a:endParaRPr lang="en-US" sz="2700">
              <a:latin typeface="Roboto Light"/>
            </a:endParaRPr>
          </a:p>
          <a:p>
            <a:pPr algn="l">
              <a:defRPr/>
            </a:pPr>
            <a:endParaRPr lang="ru-RU" sz="2700">
              <a:latin typeface="Calibri"/>
            </a:endParaRPr>
          </a:p>
        </p:txBody>
      </p:sp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9" name="文本框 26"/>
          <p:cNvSpPr txBox="1"/>
          <p:nvPr/>
        </p:nvSpPr>
        <p:spPr bwMode="auto">
          <a:xfrm>
            <a:off x="4331860" y="973102"/>
            <a:ext cx="4464496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Мощность 0,5 Вт</a:t>
            </a:r>
            <a:endParaRPr/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en-US" sz="1300">
                <a:cs typeface="Arial"/>
              </a:rPr>
              <a:t>SOIC-16</a:t>
            </a:r>
            <a:endParaRPr lang="ru-RU" sz="1300"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Входное напряжение 5 В</a:t>
            </a:r>
            <a:endParaRPr/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Выходное напряжение (настраиваемое)  3,3</a:t>
            </a:r>
            <a:r>
              <a:rPr lang="en-US" sz="1300">
                <a:cs typeface="Arial"/>
              </a:rPr>
              <a:t>/3,7/5,0/5,4 </a:t>
            </a:r>
            <a:r>
              <a:rPr lang="ru-RU" sz="1300">
                <a:cs typeface="Arial"/>
              </a:rPr>
              <a:t>В</a:t>
            </a:r>
            <a:endParaRPr lang="en-US" sz="1300"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Усиленная изоляция 5 кВ (АС)</a:t>
            </a:r>
            <a:endParaRPr/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Ёмкость изоляции менее 3,5 </a:t>
            </a:r>
            <a:r>
              <a:rPr lang="en-US" sz="1300">
                <a:cs typeface="Arial"/>
              </a:rPr>
              <a:t>pF</a:t>
            </a:r>
            <a:endParaRPr lang="ru-RU" sz="1300"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Соответствие нормам </a:t>
            </a:r>
            <a:r>
              <a:rPr lang="en-US" sz="1300">
                <a:cs typeface="Arial"/>
              </a:rPr>
              <a:t>EN60601-1 (2xMOPP)</a:t>
            </a:r>
            <a:endParaRPr lang="ru-RU" sz="1300"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300">
                <a:cs typeface="Arial"/>
              </a:rPr>
              <a:t>Рабочая температура -55…+125</a:t>
            </a:r>
            <a:r>
              <a:rPr lang="ru-RU" sz="1200"/>
              <a:t>°С</a:t>
            </a:r>
            <a:endParaRPr lang="en-US" sz="1300">
              <a:cs typeface="Arial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467544" y="1112352"/>
            <a:ext cx="3310588" cy="103803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"/>
          <p:cNvSpPr txBox="1"/>
          <p:nvPr/>
        </p:nvSpPr>
        <p:spPr bwMode="auto">
          <a:xfrm>
            <a:off x="90160" y="3991667"/>
            <a:ext cx="8730312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Для специальных промышленных и медицинских применений, где требуется усиленная изоляция совместно с низкой проходной ёмкостью и низкие токи утечки</a:t>
            </a:r>
            <a:endParaRPr lang="ru-RU" sz="1300">
              <a:solidFill>
                <a:srgbClr val="558ED5"/>
              </a:solidFill>
              <a:latin typeface="Roboto"/>
              <a:ea typeface="Arial Unicode MS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37" name="Picture 13" descr="http://www.aimtec.com/site/Aimtec/files/Product/AM1S-S-Z.gif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8122738" y="1568072"/>
            <a:ext cx="702092" cy="617841"/>
          </a:xfrm>
          <a:prstGeom prst="rect">
            <a:avLst/>
          </a:prstGeom>
          <a:noFill/>
        </p:spPr>
      </p:pic>
      <p:pic>
        <p:nvPicPr>
          <p:cNvPr id="1035" name="Picture 11" descr="Wurth Elektronik 76039001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4484509" y="1729239"/>
            <a:ext cx="517330" cy="513881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4253626" y="1423274"/>
            <a:ext cx="419100" cy="33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86;p15"/>
          <p:cNvPicPr/>
          <p:nvPr/>
        </p:nvPicPr>
        <p:blipFill>
          <a:blip r:embed="rId5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 bwMode="auto">
          <a:xfrm>
            <a:off x="107505" y="713621"/>
            <a:ext cx="5977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 Medium"/>
                <a:ea typeface="Roboto Medium"/>
              </a:rPr>
              <a:t>SiP</a:t>
            </a:r>
            <a:r>
              <a:rPr lang="en-US">
                <a:solidFill>
                  <a:srgbClr val="0084CD"/>
                </a:solidFill>
              </a:rPr>
              <a:t> (System in Package) VS </a:t>
            </a:r>
            <a:r>
              <a:rPr lang="en-US">
                <a:solidFill>
                  <a:srgbClr val="0084CD"/>
                </a:solidFill>
                <a:latin typeface="Roboto Medium"/>
                <a:ea typeface="Roboto Medium"/>
              </a:rPr>
              <a:t>SIP</a:t>
            </a:r>
            <a:r>
              <a:rPr lang="en-US">
                <a:solidFill>
                  <a:srgbClr val="0084CD"/>
                </a:solidFill>
              </a:rPr>
              <a:t> (Single In line Package)</a:t>
            </a:r>
            <a:endParaRPr lang="ru-RU">
              <a:solidFill>
                <a:srgbClr val="0084CD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92893" y="1297781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>
                <a:solidFill>
                  <a:srgbClr val="558ED5"/>
                </a:solidFill>
                <a:latin typeface="Roboto Medium"/>
                <a:ea typeface="Roboto Medium"/>
              </a:rPr>
              <a:t>Single In Line Package</a:t>
            </a:r>
            <a:r>
              <a:rPr lang="ru-RU" sz="1600">
                <a:solidFill>
                  <a:srgbClr val="558ED5"/>
                </a:solidFill>
                <a:latin typeface="Roboto Medium"/>
                <a:ea typeface="Roboto Medium"/>
              </a:rPr>
              <a:t> (</a:t>
            </a:r>
            <a:r>
              <a:rPr lang="en-US" sz="1600">
                <a:solidFill>
                  <a:srgbClr val="558ED5"/>
                </a:solidFill>
                <a:latin typeface="Roboto Medium"/>
                <a:ea typeface="Roboto Medium"/>
              </a:rPr>
              <a:t>SIP)</a:t>
            </a:r>
            <a:endParaRPr lang="ru-RU" sz="1600">
              <a:solidFill>
                <a:srgbClr val="558ED5"/>
              </a:solidFill>
              <a:latin typeface="Roboto Medium"/>
              <a:ea typeface="Roboto Medium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74751" y="1693639"/>
            <a:ext cx="3186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/>
              <a:t>ИС</a:t>
            </a:r>
            <a:r>
              <a:rPr lang="en-US" sz="1400"/>
              <a:t> </a:t>
            </a:r>
            <a:r>
              <a:rPr lang="ru-RU" sz="1400"/>
              <a:t>+ дискретные компоненты</a:t>
            </a:r>
            <a:endParaRPr lang="en-US" sz="1400"/>
          </a:p>
          <a:p>
            <a:pPr>
              <a:defRPr/>
            </a:pPr>
            <a:endParaRPr lang="ru-RU" sz="1400" u="sng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92893" y="2748426"/>
            <a:ext cx="24384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>
                <a:solidFill>
                  <a:srgbClr val="558ED5"/>
                </a:solidFill>
                <a:latin typeface="Roboto Medium"/>
                <a:ea typeface="Roboto Medium"/>
              </a:rPr>
              <a:t>System in Package (SiP)</a:t>
            </a:r>
            <a:endParaRPr lang="ru-RU" sz="1600">
              <a:solidFill>
                <a:srgbClr val="558ED5"/>
              </a:solidFill>
              <a:latin typeface="Roboto Medium"/>
              <a:ea typeface="Roboto Medium"/>
            </a:endParaRPr>
          </a:p>
        </p:txBody>
      </p:sp>
      <p:pic>
        <p:nvPicPr>
          <p:cNvPr id="37" name="图片 22" descr="K78xxMT-500R4- 底部--加点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8251540" y="3270781"/>
            <a:ext cx="601700" cy="44689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 bwMode="auto">
          <a:xfrm>
            <a:off x="192893" y="3128824"/>
            <a:ext cx="3427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/>
              <a:t>Кристалл </a:t>
            </a:r>
            <a:r>
              <a:rPr lang="en-US" sz="1400"/>
              <a:t>+ </a:t>
            </a:r>
            <a:r>
              <a:rPr lang="ru-RU" sz="1400"/>
              <a:t>дискретные компоненты</a:t>
            </a:r>
            <a:endParaRPr lang="en-US" sz="1400"/>
          </a:p>
          <a:p>
            <a:pPr>
              <a:defRPr/>
            </a:pPr>
            <a:endParaRPr lang="en-US" sz="1400" u="sng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 r="69803"/>
          <a:stretch/>
        </p:blipFill>
        <p:spPr bwMode="auto">
          <a:xfrm>
            <a:off x="3851108" y="2879901"/>
            <a:ext cx="1308319" cy="1211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 l="28712" r="27456"/>
          <a:stretch/>
        </p:blipFill>
        <p:spPr bwMode="auto">
          <a:xfrm>
            <a:off x="6023524" y="1221929"/>
            <a:ext cx="1296144" cy="117689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вал 7"/>
          <p:cNvSpPr/>
          <p:nvPr/>
        </p:nvSpPr>
        <p:spPr bwMode="auto">
          <a:xfrm>
            <a:off x="3851108" y="1297781"/>
            <a:ext cx="1224136" cy="1214689"/>
          </a:xfrm>
          <a:prstGeom prst="ellipse">
            <a:avLst/>
          </a:prstGeom>
          <a:noFill/>
          <a:ln w="22225">
            <a:solidFill>
              <a:srgbClr val="0081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33" name="Picture 9" descr="Image shown is for reference only. Other pin/package combinations may be available."/>
          <p:cNvPicPr>
            <a:picLocks noChangeAspect="1" noChangeArrowheads="1"/>
          </p:cNvPicPr>
          <p:nvPr/>
        </p:nvPicPr>
        <p:blipFill>
          <a:blip r:embed="rId10" cstate="print"/>
          <a:stretch/>
        </p:blipFill>
        <p:spPr bwMode="auto">
          <a:xfrm>
            <a:off x="3982758" y="1810376"/>
            <a:ext cx="550787" cy="375537"/>
          </a:xfrm>
          <a:prstGeom prst="rect">
            <a:avLst/>
          </a:prstGeom>
          <a:noFill/>
        </p:spPr>
      </p:pic>
      <p:sp>
        <p:nvSpPr>
          <p:cNvPr id="19" name="Заголовок 1"/>
          <p:cNvSpPr txBox="1"/>
          <p:nvPr/>
        </p:nvSpPr>
        <p:spPr bwMode="auto">
          <a:xfrm>
            <a:off x="69886" y="9364"/>
            <a:ext cx="8809377" cy="31409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>
                <a:latin typeface="Roboto Light"/>
              </a:rPr>
              <a:t>Что такое технология </a:t>
            </a:r>
            <a:r>
              <a:rPr lang="en-US" sz="2600">
                <a:latin typeface="Roboto Light"/>
              </a:rPr>
              <a:t>Chiplet SiP (System-in-Package</a:t>
            </a:r>
            <a:r>
              <a:rPr lang="en-US" sz="2600"/>
              <a:t>)</a:t>
            </a:r>
            <a:endParaRPr lang="ru-RU" sz="2600"/>
          </a:p>
          <a:p>
            <a:pPr algn="l">
              <a:defRPr/>
            </a:pPr>
            <a:endParaRPr lang="en-US" sz="2600" b="1"/>
          </a:p>
          <a:p>
            <a:pPr algn="l">
              <a:defRPr/>
            </a:pPr>
            <a:r>
              <a:rPr lang="en-US" sz="2700" b="1"/>
              <a:t>     </a:t>
            </a:r>
            <a:endParaRPr lang="ru-RU" sz="2700" b="1"/>
          </a:p>
        </p:txBody>
      </p:sp>
      <p:sp>
        <p:nvSpPr>
          <p:cNvPr id="2" name="Rectangle 1"/>
          <p:cNvSpPr/>
          <p:nvPr/>
        </p:nvSpPr>
        <p:spPr bwMode="auto">
          <a:xfrm>
            <a:off x="981818" y="2011117"/>
            <a:ext cx="2655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/>
              <a:t>Больше размер, длительный цикл</a:t>
            </a:r>
            <a:endParaRPr lang="en-US" sz="1200"/>
          </a:p>
          <a:p>
            <a:pPr>
              <a:defRPr/>
            </a:pPr>
            <a:r>
              <a:rPr lang="ru-RU" sz="1200"/>
              <a:t>Пайка, выше вероятность отказа</a:t>
            </a:r>
            <a:endParaRPr/>
          </a:p>
        </p:txBody>
      </p:sp>
      <p:sp>
        <p:nvSpPr>
          <p:cNvPr id="9" name="Rectangle 8"/>
          <p:cNvSpPr/>
          <p:nvPr/>
        </p:nvSpPr>
        <p:spPr bwMode="auto">
          <a:xfrm>
            <a:off x="977649" y="3463055"/>
            <a:ext cx="26784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/>
              <a:t>Меньше размер</a:t>
            </a:r>
            <a:r>
              <a:rPr lang="en-US" sz="1200"/>
              <a:t>, </a:t>
            </a:r>
            <a:r>
              <a:rPr lang="ru-RU" sz="1200"/>
              <a:t>цикл короче</a:t>
            </a:r>
            <a:endParaRPr lang="en-US" sz="1200"/>
          </a:p>
          <a:p>
            <a:pPr>
              <a:defRPr/>
            </a:pPr>
            <a:r>
              <a:rPr lang="ru-RU" sz="1200"/>
              <a:t>Сварка</a:t>
            </a:r>
            <a:r>
              <a:rPr lang="en-US" sz="1200"/>
              <a:t>, </a:t>
            </a:r>
            <a:r>
              <a:rPr lang="ru-RU" sz="1200"/>
              <a:t>ниже вероятность отказа</a:t>
            </a:r>
            <a:endParaRPr lang="en-US" sz="1200"/>
          </a:p>
        </p:txBody>
      </p:sp>
      <p:sp>
        <p:nvSpPr>
          <p:cNvPr id="11" name="TextBox 10"/>
          <p:cNvSpPr txBox="1"/>
          <p:nvPr/>
        </p:nvSpPr>
        <p:spPr bwMode="auto">
          <a:xfrm>
            <a:off x="5260760" y="1383062"/>
            <a:ext cx="4539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>
                <a:latin typeface="Roboto"/>
              </a:rPr>
              <a:t>SMD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7434154" y="1327298"/>
            <a:ext cx="5950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>
                <a:latin typeface="Roboto"/>
              </a:rPr>
              <a:t>Potting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7434154" y="2749646"/>
            <a:ext cx="785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>
                <a:latin typeface="Roboto"/>
              </a:rPr>
              <a:t>Integrated packaging</a:t>
            </a: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8" cstate="print"/>
          <a:srcRect l="48109" r="21605"/>
          <a:stretch/>
        </p:blipFill>
        <p:spPr bwMode="auto">
          <a:xfrm>
            <a:off x="6093524" y="2888288"/>
            <a:ext cx="1312151" cy="121187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 bwMode="auto">
          <a:xfrm>
            <a:off x="5324866" y="2958932"/>
            <a:ext cx="455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000">
                <a:latin typeface="Roboto"/>
              </a:rPr>
              <a:t>SMD</a:t>
            </a:r>
          </a:p>
        </p:txBody>
      </p:sp>
      <p:sp>
        <p:nvSpPr>
          <p:cNvPr id="30" name="Right Arrow 29"/>
          <p:cNvSpPr/>
          <p:nvPr/>
        </p:nvSpPr>
        <p:spPr bwMode="auto">
          <a:xfrm>
            <a:off x="5390047" y="3186554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ight Arrow 30"/>
          <p:cNvSpPr/>
          <p:nvPr/>
        </p:nvSpPr>
        <p:spPr bwMode="auto">
          <a:xfrm>
            <a:off x="5382357" y="1589961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Right Arrow 31"/>
          <p:cNvSpPr/>
          <p:nvPr/>
        </p:nvSpPr>
        <p:spPr bwMode="auto">
          <a:xfrm>
            <a:off x="7544814" y="1589961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Right Arrow 32"/>
          <p:cNvSpPr/>
          <p:nvPr/>
        </p:nvSpPr>
        <p:spPr bwMode="auto">
          <a:xfrm>
            <a:off x="7550649" y="3161530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8136868" y="3770831"/>
            <a:ext cx="984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rgbClr val="C00000"/>
                </a:solidFill>
              </a:rPr>
              <a:t>QFN/DFN</a:t>
            </a:r>
            <a:endParaRPr lang="ru-RU" sz="1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 bwMode="auto">
          <a:xfrm>
            <a:off x="179388" y="771525"/>
            <a:ext cx="27983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R4 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против</a:t>
            </a: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 SMD 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модуля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700586" y="1895568"/>
            <a:ext cx="1853931" cy="100053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 bwMode="auto">
          <a:xfrm>
            <a:off x="149435" y="328935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R4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 против</a:t>
            </a:r>
            <a:r>
              <a:rPr lang="en-US" sz="1400">
                <a:solidFill>
                  <a:srgbClr val="558ED5"/>
                </a:solidFill>
                <a:latin typeface="Roboto Medium"/>
                <a:ea typeface="Roboto Medium"/>
              </a:rPr>
              <a:t> </a:t>
            </a:r>
            <a:r>
              <a:rPr lang="ru-RU" sz="1400">
                <a:solidFill>
                  <a:srgbClr val="558ED5"/>
                </a:solidFill>
                <a:latin typeface="Roboto Medium"/>
                <a:ea typeface="Roboto Medium"/>
              </a:rPr>
              <a:t>дискретного  решения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271428" y="1108226"/>
            <a:ext cx="277782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200"/>
              <a:t>Объём</a:t>
            </a:r>
            <a:r>
              <a:rPr lang="en-US" sz="1200"/>
              <a:t> ↓80%</a:t>
            </a:r>
            <a:endParaRPr/>
          </a:p>
          <a:p>
            <a:pPr>
              <a:lnSpc>
                <a:spcPct val="110000"/>
              </a:lnSpc>
              <a:defRPr/>
            </a:pPr>
            <a:r>
              <a:rPr lang="ru-RU" sz="1200"/>
              <a:t>Посадочное место</a:t>
            </a:r>
            <a:r>
              <a:rPr lang="en-US" sz="1200"/>
              <a:t>↓55%</a:t>
            </a:r>
            <a:endParaRPr lang="ru-RU" sz="1200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63601" y="3621343"/>
            <a:ext cx="277782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sz="1200"/>
              <a:t>Объём</a:t>
            </a:r>
            <a:r>
              <a:rPr lang="en-US" sz="1200"/>
              <a:t> ↓85%</a:t>
            </a:r>
            <a:endParaRPr/>
          </a:p>
          <a:p>
            <a:pPr>
              <a:lnSpc>
                <a:spcPct val="110000"/>
              </a:lnSpc>
              <a:defRPr/>
            </a:pPr>
            <a:r>
              <a:rPr lang="ru-RU" sz="1200"/>
              <a:t>Посадочное место</a:t>
            </a:r>
            <a:r>
              <a:rPr lang="en-US" sz="1200"/>
              <a:t>↓70%</a:t>
            </a:r>
            <a:endParaRPr lang="ru-RU" sz="12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 r="18409"/>
          <a:stretch/>
        </p:blipFill>
        <p:spPr bwMode="auto">
          <a:xfrm>
            <a:off x="3851920" y="829885"/>
            <a:ext cx="2266156" cy="955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 r="20333"/>
          <a:stretch/>
        </p:blipFill>
        <p:spPr bwMode="auto">
          <a:xfrm>
            <a:off x="3814828" y="1980757"/>
            <a:ext cx="2235993" cy="900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 r="15402"/>
          <a:stretch/>
        </p:blipFill>
        <p:spPr bwMode="auto">
          <a:xfrm>
            <a:off x="3816257" y="3191550"/>
            <a:ext cx="2343559" cy="93690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 bwMode="auto">
          <a:xfrm>
            <a:off x="7012905" y="829885"/>
            <a:ext cx="149047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/>
              <a:t>Размеры</a:t>
            </a:r>
            <a:r>
              <a:rPr lang="en-US" sz="1000"/>
              <a:t>:</a:t>
            </a:r>
          </a:p>
          <a:p>
            <a:pPr>
              <a:defRPr/>
            </a:pPr>
            <a:r>
              <a:rPr lang="en-US" sz="1000" b="1"/>
              <a:t>12.75</a:t>
            </a:r>
            <a:r>
              <a:rPr lang="ru-RU" sz="1000" b="1"/>
              <a:t>х</a:t>
            </a:r>
            <a:r>
              <a:rPr lang="en-US" sz="1000" b="1"/>
              <a:t>10.7</a:t>
            </a:r>
            <a:r>
              <a:rPr lang="ru-RU" sz="1000" b="1"/>
              <a:t>х</a:t>
            </a:r>
            <a:r>
              <a:rPr lang="en-US" sz="1000" b="1"/>
              <a:t>7</a:t>
            </a:r>
            <a:r>
              <a:rPr lang="ru-RU" sz="1000" b="1"/>
              <a:t> мм</a:t>
            </a:r>
            <a:endParaRPr/>
          </a:p>
          <a:p>
            <a:pPr>
              <a:defRPr/>
            </a:pPr>
            <a:endParaRPr lang="en-US" sz="1000" b="1"/>
          </a:p>
          <a:p>
            <a:pPr>
              <a:defRPr/>
            </a:pPr>
            <a:r>
              <a:rPr lang="ru-RU" sz="1000"/>
              <a:t>Площадь</a:t>
            </a:r>
            <a:r>
              <a:rPr lang="en-US" sz="1000"/>
              <a:t>: </a:t>
            </a:r>
            <a:r>
              <a:rPr lang="ru-RU" sz="1000">
                <a:solidFill>
                  <a:srgbClr val="C00000"/>
                </a:solidFill>
              </a:rPr>
              <a:t>1</a:t>
            </a:r>
            <a:r>
              <a:rPr lang="en-US" sz="1000">
                <a:solidFill>
                  <a:srgbClr val="C00000"/>
                </a:solidFill>
              </a:rPr>
              <a:t>36</a:t>
            </a:r>
            <a:r>
              <a:rPr lang="ru-RU" sz="1000">
                <a:solidFill>
                  <a:srgbClr val="C00000"/>
                </a:solidFill>
              </a:rPr>
              <a:t> мм*2</a:t>
            </a:r>
            <a:endParaRPr lang="en-US" sz="100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1000"/>
              <a:t>Высота</a:t>
            </a:r>
            <a:r>
              <a:rPr lang="en-US" sz="1000"/>
              <a:t>: 7</a:t>
            </a:r>
            <a:r>
              <a:rPr lang="ru-RU" sz="1000"/>
              <a:t> мм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7032590" y="1980757"/>
            <a:ext cx="1656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/>
              <a:t>Размеры</a:t>
            </a:r>
            <a:r>
              <a:rPr lang="en-US" sz="1000"/>
              <a:t>:</a:t>
            </a:r>
          </a:p>
          <a:p>
            <a:pPr>
              <a:defRPr/>
            </a:pPr>
            <a:r>
              <a:rPr lang="ru-RU" sz="1000" b="1"/>
              <a:t>9х7х3,1 мм</a:t>
            </a:r>
            <a:endParaRPr/>
          </a:p>
          <a:p>
            <a:pPr>
              <a:defRPr/>
            </a:pPr>
            <a:endParaRPr lang="en-US" sz="1000" b="1"/>
          </a:p>
          <a:p>
            <a:pPr>
              <a:defRPr/>
            </a:pPr>
            <a:r>
              <a:rPr lang="ru-RU" sz="1000"/>
              <a:t>Площадь</a:t>
            </a:r>
            <a:r>
              <a:rPr lang="en-US" sz="1000"/>
              <a:t>: </a:t>
            </a:r>
            <a:r>
              <a:rPr lang="ru-RU" sz="1000">
                <a:solidFill>
                  <a:srgbClr val="C00000"/>
                </a:solidFill>
              </a:rPr>
              <a:t>63 мм*2</a:t>
            </a:r>
            <a:endParaRPr lang="en-US" sz="100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1000"/>
              <a:t>Высота</a:t>
            </a:r>
            <a:r>
              <a:rPr lang="en-US" sz="1000"/>
              <a:t>: </a:t>
            </a:r>
            <a:r>
              <a:rPr lang="ru-RU" sz="1000"/>
              <a:t>3,1 мм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7038627" y="3182780"/>
            <a:ext cx="16561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/>
              <a:t>Размеры</a:t>
            </a:r>
            <a:r>
              <a:rPr lang="en-US" sz="1000"/>
              <a:t>:</a:t>
            </a:r>
          </a:p>
          <a:p>
            <a:pPr>
              <a:defRPr/>
            </a:pPr>
            <a:r>
              <a:rPr lang="ru-RU" sz="1000" b="1"/>
              <a:t>22х</a:t>
            </a:r>
            <a:r>
              <a:rPr lang="en-US" sz="1000" b="1"/>
              <a:t>10</a:t>
            </a:r>
            <a:r>
              <a:rPr lang="ru-RU" sz="1000" b="1"/>
              <a:t>х6 мм</a:t>
            </a:r>
            <a:endParaRPr/>
          </a:p>
          <a:p>
            <a:pPr>
              <a:defRPr/>
            </a:pPr>
            <a:endParaRPr lang="en-US" sz="1000" b="1"/>
          </a:p>
          <a:p>
            <a:pPr>
              <a:defRPr/>
            </a:pPr>
            <a:r>
              <a:rPr lang="ru-RU" sz="1000"/>
              <a:t>Площадь</a:t>
            </a:r>
            <a:r>
              <a:rPr lang="en-US" sz="1000"/>
              <a:t>: </a:t>
            </a:r>
            <a:r>
              <a:rPr lang="ru-RU" sz="1000">
                <a:solidFill>
                  <a:srgbClr val="C00000"/>
                </a:solidFill>
              </a:rPr>
              <a:t>220 мм*2</a:t>
            </a:r>
            <a:endParaRPr lang="en-US" sz="100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1000"/>
              <a:t>Высота</a:t>
            </a:r>
            <a:r>
              <a:rPr lang="en-US" sz="1000"/>
              <a:t>: </a:t>
            </a:r>
            <a:r>
              <a:rPr lang="ru-RU" sz="1000"/>
              <a:t>6 мм</a:t>
            </a:r>
          </a:p>
        </p:txBody>
      </p:sp>
      <p:sp>
        <p:nvSpPr>
          <p:cNvPr id="18" name="Заголовок 1"/>
          <p:cNvSpPr txBox="1"/>
          <p:nvPr/>
        </p:nvSpPr>
        <p:spPr bwMode="auto">
          <a:xfrm>
            <a:off x="93756" y="56948"/>
            <a:ext cx="8801283" cy="43626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>
                <a:latin typeface="Roboto Light"/>
              </a:rPr>
              <a:t>Экономия площади на ПП</a:t>
            </a:r>
          </a:p>
        </p:txBody>
      </p:sp>
      <p:sp>
        <p:nvSpPr>
          <p:cNvPr id="17" name="Right Arrow 16"/>
          <p:cNvSpPr/>
          <p:nvPr/>
        </p:nvSpPr>
        <p:spPr bwMode="auto">
          <a:xfrm>
            <a:off x="6327137" y="983508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ight Arrow 18"/>
          <p:cNvSpPr/>
          <p:nvPr/>
        </p:nvSpPr>
        <p:spPr bwMode="auto">
          <a:xfrm>
            <a:off x="6327138" y="2106814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ight Arrow 19"/>
          <p:cNvSpPr/>
          <p:nvPr/>
        </p:nvSpPr>
        <p:spPr bwMode="auto">
          <a:xfrm>
            <a:off x="6348785" y="3289357"/>
            <a:ext cx="533885" cy="6486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107505" y="634004"/>
            <a:ext cx="26035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ru-RU" sz="1600">
                <a:solidFill>
                  <a:srgbClr val="0081CC"/>
                </a:solidFill>
                <a:latin typeface="Roboto"/>
              </a:rPr>
              <a:t>Экономия пространства</a:t>
            </a:r>
            <a:r>
              <a:rPr lang="en-US" sz="1600">
                <a:solidFill>
                  <a:srgbClr val="0081CC"/>
                </a:solidFill>
              </a:rPr>
              <a:t>:</a:t>
            </a:r>
            <a:endParaRPr lang="ru-RU" sz="1600">
              <a:solidFill>
                <a:srgbClr val="0081C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06502" y="1215029"/>
            <a:ext cx="36724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ru-RU" sz="1600">
                <a:solidFill>
                  <a:srgbClr val="0081CC"/>
                </a:solidFill>
                <a:latin typeface="Roboto"/>
              </a:rPr>
              <a:t>Низкая стоимость</a:t>
            </a:r>
            <a:r>
              <a:rPr lang="en-US" sz="1600">
                <a:solidFill>
                  <a:srgbClr val="0081CC"/>
                </a:solidFill>
                <a:latin typeface="Roboto"/>
              </a:rPr>
              <a:t>:</a:t>
            </a:r>
            <a:endParaRPr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06502" y="2174460"/>
            <a:ext cx="3816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ru-RU" sz="1600">
                <a:solidFill>
                  <a:srgbClr val="0081CC"/>
                </a:solidFill>
                <a:latin typeface="Roboto"/>
              </a:rPr>
              <a:t>Высокая надёжность</a:t>
            </a:r>
            <a:r>
              <a:rPr lang="en-US" sz="1600">
                <a:solidFill>
                  <a:srgbClr val="0081CC"/>
                </a:solidFill>
                <a:latin typeface="Roboto"/>
              </a:rPr>
              <a:t>:</a:t>
            </a:r>
            <a:endParaRPr lang="ru-RU" sz="1600">
              <a:solidFill>
                <a:srgbClr val="0081CC"/>
              </a:solidFill>
              <a:latin typeface="Roboto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06502" y="3345697"/>
            <a:ext cx="345650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600">
                <a:solidFill>
                  <a:srgbClr val="0081CC"/>
                </a:solidFill>
                <a:latin typeface="Roboto"/>
              </a:rPr>
              <a:t>Инновационная схема и высокие тех. параметры</a:t>
            </a:r>
            <a:r>
              <a:rPr lang="en-US" sz="1600">
                <a:solidFill>
                  <a:srgbClr val="0081CC"/>
                </a:solidFill>
                <a:latin typeface="Roboto"/>
              </a:rPr>
              <a:t>:</a:t>
            </a:r>
            <a:endParaRPr lang="ru-RU" sz="1600">
              <a:solidFill>
                <a:srgbClr val="0081CC"/>
              </a:solidFill>
              <a:latin typeface="Roboto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989117" y="750423"/>
            <a:ext cx="343954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Меньше размер устройства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Возможно добавить доп. функцию</a:t>
            </a:r>
            <a:r>
              <a:rPr lang="en-US" sz="1100"/>
              <a:t>/</a:t>
            </a:r>
            <a:r>
              <a:rPr lang="ru-RU" sz="1100"/>
              <a:t>каскад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976489" y="1527542"/>
            <a:ext cx="351131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Стоимость изделия ниже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Экономическая составляющая производства выше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4984349" y="2542404"/>
            <a:ext cx="33863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Меньше отказов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Применение в жёстких условиях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976489" y="3460672"/>
            <a:ext cx="4143089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Выше эффективность и экономия энергии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Низкое энергопотребление на ХХ</a:t>
            </a:r>
            <a:endParaRPr lang="en-US" sz="1100"/>
          </a:p>
          <a:p>
            <a:pPr>
              <a:spcBef>
                <a:spcPts val="600"/>
              </a:spcBef>
              <a:defRPr/>
            </a:pPr>
            <a:r>
              <a:rPr lang="ru-RU" sz="1100"/>
              <a:t>Увеличение времени работы от автономного источника питания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Низкая проходная ёмкость – выше защита выходных цепей</a:t>
            </a:r>
          </a:p>
        </p:txBody>
      </p:sp>
      <p:sp>
        <p:nvSpPr>
          <p:cNvPr id="19" name="Заголовок 1"/>
          <p:cNvSpPr txBox="1"/>
          <p:nvPr/>
        </p:nvSpPr>
        <p:spPr bwMode="auto">
          <a:xfrm>
            <a:off x="70718" y="13541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>
                <a:latin typeface="Roboto Light"/>
              </a:rPr>
              <a:t>Практические преимущества </a:t>
            </a:r>
            <a:r>
              <a:rPr lang="en-US" sz="2800">
                <a:latin typeface="Roboto Light"/>
              </a:rPr>
              <a:t>Chiplet SiP</a:t>
            </a:r>
            <a:endParaRPr/>
          </a:p>
          <a:p>
            <a:pPr algn="l">
              <a:defRPr/>
            </a:pPr>
            <a:endParaRPr lang="ru-RU" sz="2900" b="1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778919" y="950478"/>
            <a:ext cx="18886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ru-RU" sz="1100"/>
              <a:t>Технология упаковки - </a:t>
            </a:r>
            <a:r>
              <a:rPr lang="en-US" sz="1100" b="1"/>
              <a:t>SiP</a:t>
            </a:r>
            <a:endParaRPr lang="ru-RU" sz="1100" b="1"/>
          </a:p>
        </p:txBody>
      </p:sp>
      <p:sp>
        <p:nvSpPr>
          <p:cNvPr id="3" name="Rectangle 2"/>
          <p:cNvSpPr/>
          <p:nvPr/>
        </p:nvSpPr>
        <p:spPr bwMode="auto">
          <a:xfrm>
            <a:off x="762823" y="1484085"/>
            <a:ext cx="235508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Оптимизированная технология и низкая</a:t>
            </a:r>
            <a:r>
              <a:rPr lang="en-US" sz="1100"/>
              <a:t> </a:t>
            </a:r>
            <a:r>
              <a:rPr lang="ru-RU" sz="1100"/>
              <a:t>себестоимость </a:t>
            </a:r>
            <a:r>
              <a:rPr lang="en-US" sz="1100"/>
              <a:t>     </a:t>
            </a:r>
            <a:endParaRPr lang="ru-RU" sz="1100"/>
          </a:p>
          <a:p>
            <a:pPr>
              <a:spcBef>
                <a:spcPts val="600"/>
              </a:spcBef>
              <a:defRPr/>
            </a:pPr>
            <a:r>
              <a:rPr lang="ru-RU" sz="1100"/>
              <a:t>Корпус </a:t>
            </a:r>
            <a:r>
              <a:rPr lang="en-US" sz="1100" b="1"/>
              <a:t>QFN</a:t>
            </a:r>
            <a:r>
              <a:rPr lang="en-US" sz="1100"/>
              <a:t> </a:t>
            </a:r>
            <a:r>
              <a:rPr lang="ru-RU" sz="1100"/>
              <a:t>- для</a:t>
            </a:r>
            <a:r>
              <a:rPr lang="en-US" sz="1100"/>
              <a:t> SMD </a:t>
            </a:r>
            <a:r>
              <a:rPr lang="ru-RU" sz="1100"/>
              <a:t>монтажа</a:t>
            </a:r>
            <a:endParaRPr/>
          </a:p>
        </p:txBody>
      </p:sp>
      <p:sp>
        <p:nvSpPr>
          <p:cNvPr id="4" name="Rectangle 3"/>
          <p:cNvSpPr/>
          <p:nvPr/>
        </p:nvSpPr>
        <p:spPr bwMode="auto">
          <a:xfrm>
            <a:off x="769576" y="2482733"/>
            <a:ext cx="2275384" cy="846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Соответствует </a:t>
            </a:r>
            <a:r>
              <a:rPr lang="en-US" sz="1100" b="1"/>
              <a:t>AEC-Q100</a:t>
            </a:r>
            <a:r>
              <a:rPr lang="en-US" sz="1100"/>
              <a:t>, </a:t>
            </a:r>
            <a:r>
              <a:rPr lang="ru-RU" sz="1100"/>
              <a:t>высокая надёжность</a:t>
            </a:r>
            <a:r>
              <a:rPr lang="en-US" sz="1100"/>
              <a:t>  </a:t>
            </a:r>
            <a:endParaRPr lang="ru-RU" sz="1100"/>
          </a:p>
          <a:p>
            <a:pPr>
              <a:spcBef>
                <a:spcPts val="600"/>
              </a:spcBef>
              <a:defRPr/>
            </a:pPr>
            <a:r>
              <a:rPr lang="ru-RU" sz="1100"/>
              <a:t>Высокая рабочая температура и влагозащита</a:t>
            </a:r>
          </a:p>
        </p:txBody>
      </p:sp>
      <p:sp>
        <p:nvSpPr>
          <p:cNvPr id="18" name="Right Arrow 17"/>
          <p:cNvSpPr/>
          <p:nvPr/>
        </p:nvSpPr>
        <p:spPr bwMode="auto">
          <a:xfrm>
            <a:off x="3794755" y="1454014"/>
            <a:ext cx="958519" cy="1879169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>
              <a:alpha val="37647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769576" y="3887540"/>
            <a:ext cx="2947003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defRPr/>
            </a:pPr>
            <a:r>
              <a:rPr lang="ru-RU" sz="1100"/>
              <a:t>КПД при ХХ и полной нагрузке </a:t>
            </a:r>
            <a:r>
              <a:rPr lang="ru-RU" sz="1100" b="1"/>
              <a:t>74</a:t>
            </a:r>
            <a:r>
              <a:rPr lang="en-US" sz="1100" b="1"/>
              <a:t>%/87%</a:t>
            </a:r>
            <a:endParaRPr/>
          </a:p>
          <a:p>
            <a:pPr>
              <a:spcBef>
                <a:spcPts val="600"/>
              </a:spcBef>
              <a:defRPr/>
            </a:pPr>
            <a:r>
              <a:rPr lang="ru-RU" sz="1100"/>
              <a:t>Энергопотребление на ХХ – </a:t>
            </a:r>
            <a:r>
              <a:rPr lang="ru-RU" sz="1100" b="1"/>
              <a:t>35 мВт</a:t>
            </a:r>
            <a:endParaRPr lang="en-US" sz="1100" b="1"/>
          </a:p>
          <a:p>
            <a:pPr>
              <a:spcBef>
                <a:spcPts val="600"/>
              </a:spcBef>
              <a:defRPr/>
            </a:pPr>
            <a:r>
              <a:rPr lang="ru-RU" sz="1100"/>
              <a:t>Низкая проходная ёмкость </a:t>
            </a:r>
            <a:r>
              <a:rPr lang="en-US" sz="1100" b="1"/>
              <a:t>7</a:t>
            </a:r>
            <a:r>
              <a:rPr lang="ru-RU" sz="1100" b="1"/>
              <a:t> </a:t>
            </a:r>
            <a:r>
              <a:rPr lang="en-US" sz="1100" b="1"/>
              <a:t>pF</a:t>
            </a:r>
            <a:endParaRPr lang="ru-RU" sz="1100" b="1"/>
          </a:p>
        </p:txBody>
      </p:sp>
      <p:pic>
        <p:nvPicPr>
          <p:cNvPr id="20" name="Google Shape;883;p34"/>
          <p:cNvPicPr/>
          <p:nvPr/>
        </p:nvPicPr>
        <p:blipFill>
          <a:blip r:embed="rId4" cstate="print">
            <a:alphaModFix/>
          </a:blip>
          <a:srcRect r="19617" b="58195"/>
          <a:stretch/>
        </p:blipFill>
        <p:spPr bwMode="auto">
          <a:xfrm>
            <a:off x="3646759" y="710660"/>
            <a:ext cx="798330" cy="692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883;p34"/>
          <p:cNvPicPr/>
          <p:nvPr/>
        </p:nvPicPr>
        <p:blipFill>
          <a:blip r:embed="rId4" cstate="print">
            <a:alphaModFix/>
          </a:blip>
          <a:srcRect t="55715" r="16221"/>
          <a:stretch/>
        </p:blipFill>
        <p:spPr bwMode="auto">
          <a:xfrm>
            <a:off x="3646759" y="3283345"/>
            <a:ext cx="832060" cy="733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61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30" name="文本框 1"/>
          <p:cNvSpPr txBox="1"/>
          <p:nvPr/>
        </p:nvSpPr>
        <p:spPr bwMode="auto">
          <a:xfrm>
            <a:off x="2339752" y="3951988"/>
            <a:ext cx="6490177" cy="6924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just">
              <a:defRPr/>
            </a:pP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И</a:t>
            </a:r>
            <a:r>
              <a:rPr lang="en-US" sz="1300">
                <a:solidFill>
                  <a:srgbClr val="0084CD"/>
                </a:solidFill>
                <a:latin typeface="Roboto"/>
                <a:cs typeface="Arial"/>
              </a:rPr>
              <a:t>золированны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е</a:t>
            </a:r>
            <a:r>
              <a:rPr lang="en-US" sz="1300">
                <a:solidFill>
                  <a:srgbClr val="0084CD"/>
                </a:solidFill>
                <a:latin typeface="Roboto"/>
                <a:cs typeface="Arial"/>
              </a:rPr>
              <a:t> DC/DC поколения R4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это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новейшая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продукция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,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разработанная по технологии </a:t>
            </a:r>
            <a:r>
              <a:rPr lang="en-US" sz="1300">
                <a:solidFill>
                  <a:srgbClr val="0084CD"/>
                </a:solidFill>
                <a:latin typeface="Roboto"/>
                <a:cs typeface="Arial"/>
              </a:rPr>
              <a:t>SiP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.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Эти преобразователи характеризуются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уменьшенным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размером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,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повышенной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рабочей температурой 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и 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повышенной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надежность</a:t>
            </a: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ю.</a:t>
            </a:r>
            <a:r>
              <a:rPr lang="zh-CN" sz="1300">
                <a:solidFill>
                  <a:srgbClr val="0084CD"/>
                </a:solidFill>
                <a:latin typeface="Roboto"/>
                <a:cs typeface="Arial"/>
              </a:rPr>
              <a:t> </a:t>
            </a:r>
            <a:endParaRPr lang="ru-RU" sz="1300">
              <a:solidFill>
                <a:srgbClr val="0084CD"/>
              </a:solidFill>
              <a:latin typeface="Roboto"/>
              <a:ea typeface="Arial Unicode MS"/>
              <a:cs typeface="Arial"/>
            </a:endParaRPr>
          </a:p>
        </p:txBody>
      </p:sp>
      <p:pic>
        <p:nvPicPr>
          <p:cNvPr id="31" name="图片 5"/>
          <p:cNvPicPr>
            <a:picLocks noChangeAspect="1"/>
          </p:cNvPicPr>
          <p:nvPr/>
        </p:nvPicPr>
        <p:blipFill>
          <a:blip r:embed="rId4" cstate="print"/>
          <a:srcRect l="54970"/>
          <a:stretch/>
        </p:blipFill>
        <p:spPr bwMode="auto">
          <a:xfrm>
            <a:off x="323527" y="2187204"/>
            <a:ext cx="1675313" cy="1483107"/>
          </a:xfrm>
          <a:prstGeom prst="rect">
            <a:avLst/>
          </a:prstGeom>
        </p:spPr>
      </p:pic>
      <p:grpSp>
        <p:nvGrpSpPr>
          <p:cNvPr id="33" name="组合 8"/>
          <p:cNvGrpSpPr/>
          <p:nvPr/>
        </p:nvGrpSpPr>
        <p:grpSpPr bwMode="auto">
          <a:xfrm>
            <a:off x="323527" y="3867894"/>
            <a:ext cx="1424171" cy="565114"/>
            <a:chOff x="1519793" y="4818940"/>
            <a:chExt cx="2844800" cy="1030458"/>
          </a:xfrm>
        </p:grpSpPr>
        <p:pic>
          <p:nvPicPr>
            <p:cNvPr id="34" name="图片 19" descr="底面（共用）--引脚"/>
            <p:cNvPicPr>
              <a:picLocks noChangeAspect="1" noChangeArrowheads="1"/>
            </p:cNvPicPr>
            <p:nvPr/>
          </p:nvPicPr>
          <p:blipFill>
            <a:blip r:embed="rId5" cstate="print"/>
            <a:srcRect l="20634" t="21288" r="19156" b="18409"/>
            <a:stretch/>
          </p:blipFill>
          <p:spPr bwMode="auto">
            <a:xfrm>
              <a:off x="2932668" y="4818940"/>
              <a:ext cx="1431925" cy="9921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图片 7" descr="FB0505T-1WR4"/>
            <p:cNvPicPr>
              <a:picLocks noChangeAspect="1" noChangeArrowheads="1"/>
            </p:cNvPicPr>
            <p:nvPr/>
          </p:nvPicPr>
          <p:blipFill>
            <a:blip r:embed="rId6" cstate="print"/>
            <a:srcRect l="12331" t="15425" r="14471" b="13971"/>
            <a:stretch/>
          </p:blipFill>
          <p:spPr bwMode="auto">
            <a:xfrm>
              <a:off x="1519793" y="4876260"/>
              <a:ext cx="1412875" cy="97313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" name="Group 2"/>
          <p:cNvGrpSpPr/>
          <p:nvPr/>
        </p:nvGrpSpPr>
        <p:grpSpPr bwMode="auto">
          <a:xfrm>
            <a:off x="3257082" y="2108563"/>
            <a:ext cx="4663955" cy="1689829"/>
            <a:chOff x="2709719" y="1756255"/>
            <a:chExt cx="5146830" cy="1689829"/>
          </a:xfrm>
        </p:grpSpPr>
        <p:sp>
          <p:nvSpPr>
            <p:cNvPr id="25" name="文本框 16"/>
            <p:cNvSpPr txBox="1"/>
            <p:nvPr/>
          </p:nvSpPr>
          <p:spPr bwMode="auto">
            <a:xfrm>
              <a:off x="2721050" y="2533838"/>
              <a:ext cx="4513518" cy="29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Соответствие стандарту </a:t>
              </a:r>
              <a:r>
                <a:rPr lang="en-US" sz="1300">
                  <a:cs typeface="Arial"/>
                </a:rPr>
                <a:t>AEC-Q100</a:t>
              </a:r>
              <a:endParaRPr/>
            </a:p>
          </p:txBody>
        </p:sp>
        <p:sp>
          <p:nvSpPr>
            <p:cNvPr id="26" name="文本框 18"/>
            <p:cNvSpPr txBox="1"/>
            <p:nvPr/>
          </p:nvSpPr>
          <p:spPr bwMode="auto">
            <a:xfrm>
              <a:off x="2716357" y="2057051"/>
              <a:ext cx="417648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Миниатюрные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и у</a:t>
              </a:r>
              <a:r>
                <a:rPr lang="en-US" sz="1300">
                  <a:cs typeface="Arial"/>
                </a:rPr>
                <a:t>льтратонки</a:t>
              </a:r>
              <a:r>
                <a:rPr lang="ru-RU" sz="1300">
                  <a:cs typeface="Arial"/>
                </a:rPr>
                <a:t>е</a:t>
              </a:r>
              <a:r>
                <a:rPr lang="en-US" sz="1300">
                  <a:cs typeface="Arial"/>
                </a:rPr>
                <a:t>:  9</a:t>
              </a:r>
              <a:r>
                <a:rPr lang="ru-RU" sz="1300">
                  <a:cs typeface="Arial"/>
                </a:rPr>
                <a:t>х</a:t>
              </a:r>
              <a:r>
                <a:rPr lang="en-US" sz="1300">
                  <a:cs typeface="Arial"/>
                </a:rPr>
                <a:t>7</a:t>
              </a:r>
              <a:r>
                <a:rPr lang="ru-RU" sz="1300">
                  <a:cs typeface="Arial"/>
                </a:rPr>
                <a:t>х</a:t>
              </a:r>
              <a:r>
                <a:rPr lang="en-US" sz="1300">
                  <a:cs typeface="Arial"/>
                </a:rPr>
                <a:t>3.1mm/ 13.2</a:t>
              </a:r>
              <a:r>
                <a:rPr lang="ru-RU" sz="1300">
                  <a:cs typeface="Arial"/>
                </a:rPr>
                <a:t>х</a:t>
              </a:r>
              <a:r>
                <a:rPr lang="en-US" sz="1300">
                  <a:cs typeface="Arial"/>
                </a:rPr>
                <a:t>7</a:t>
              </a:r>
              <a:r>
                <a:rPr lang="ru-RU" sz="1300">
                  <a:cs typeface="Arial"/>
                </a:rPr>
                <a:t>х</a:t>
              </a:r>
              <a:r>
                <a:rPr lang="en-US" sz="1300">
                  <a:cs typeface="Arial"/>
                </a:rPr>
                <a:t>3.1mm</a:t>
              </a:r>
            </a:p>
          </p:txBody>
        </p:sp>
        <p:sp>
          <p:nvSpPr>
            <p:cNvPr id="28" name="文本框 22"/>
            <p:cNvSpPr txBox="1"/>
            <p:nvPr/>
          </p:nvSpPr>
          <p:spPr bwMode="auto">
            <a:xfrm>
              <a:off x="2730436" y="3153696"/>
              <a:ext cx="5126113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342900" indent="-342900">
                <a:buFont typeface="Wingdings"/>
                <a:buChar char="ü"/>
                <a:defRPr sz="2000">
                  <a:latin typeface="Arial"/>
                  <a:cs typeface="Arial"/>
                </a:defRPr>
              </a:lvl1pPr>
            </a:lstStyle>
            <a:p>
              <a:pPr>
                <a:spcBef>
                  <a:spcPts val="600"/>
                </a:spcBef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latin typeface="Roboto Light"/>
                </a:rPr>
                <a:t>Цена ниже, чем у поколения </a:t>
              </a:r>
              <a:r>
                <a:rPr lang="en-US" sz="1300">
                  <a:latin typeface="Roboto Light"/>
                </a:rPr>
                <a:t>R3</a:t>
              </a:r>
              <a:r>
                <a:rPr lang="ru-RU" sz="1300">
                  <a:latin typeface="Roboto Light"/>
                </a:rPr>
                <a:t> </a:t>
              </a:r>
            </a:p>
          </p:txBody>
        </p:sp>
        <p:sp>
          <p:nvSpPr>
            <p:cNvPr id="29" name="文本框 26"/>
            <p:cNvSpPr txBox="1"/>
            <p:nvPr/>
          </p:nvSpPr>
          <p:spPr bwMode="auto">
            <a:xfrm>
              <a:off x="2730436" y="2840453"/>
              <a:ext cx="4913268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en-US" sz="1300">
                  <a:cs typeface="Arial"/>
                </a:rPr>
                <a:t>Постоянная защита от короткого замыкания</a:t>
              </a:r>
              <a:endParaRPr/>
            </a:p>
          </p:txBody>
        </p:sp>
        <p:sp>
          <p:nvSpPr>
            <p:cNvPr id="36" name="文本框 16"/>
            <p:cNvSpPr txBox="1"/>
            <p:nvPr/>
          </p:nvSpPr>
          <p:spPr bwMode="auto">
            <a:xfrm>
              <a:off x="2709719" y="1756255"/>
              <a:ext cx="451351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Новая технология</a:t>
              </a:r>
              <a:r>
                <a:rPr lang="en-US" sz="1300">
                  <a:cs typeface="Arial"/>
                </a:rPr>
                <a:t> </a:t>
              </a:r>
              <a:r>
                <a:rPr lang="en-US" sz="1300" b="1">
                  <a:cs typeface="Arial"/>
                </a:rPr>
                <a:t>Chiplet SiP</a:t>
              </a:r>
              <a:r>
                <a:rPr lang="ru-RU" sz="1300">
                  <a:cs typeface="Arial"/>
                </a:rPr>
                <a:t> </a:t>
              </a:r>
              <a:endParaRPr lang="en-US" sz="1300">
                <a:cs typeface="Arial"/>
              </a:endParaRPr>
            </a:p>
          </p:txBody>
        </p:sp>
      </p:grpSp>
      <p:sp>
        <p:nvSpPr>
          <p:cNvPr id="20" name="Заголовок 1"/>
          <p:cNvSpPr txBox="1"/>
          <p:nvPr/>
        </p:nvSpPr>
        <p:spPr bwMode="auto">
          <a:xfrm>
            <a:off x="84487" y="40182"/>
            <a:ext cx="8873291" cy="489550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>
                <a:latin typeface="Roboto Light"/>
              </a:rPr>
              <a:t>Изолированные преобразователи поколения </a:t>
            </a:r>
            <a:r>
              <a:rPr lang="en-US" sz="2800">
                <a:latin typeface="Roboto Light"/>
              </a:rPr>
              <a:t>R4</a:t>
            </a:r>
            <a:endParaRPr/>
          </a:p>
          <a:p>
            <a:pPr algn="l">
              <a:defRPr/>
            </a:pPr>
            <a:endParaRPr lang="ru-RU" sz="2900" b="1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79512" y="644410"/>
          <a:ext cx="5695014" cy="1295400"/>
        </p:xfrm>
        <a:graphic>
          <a:graphicData uri="http://schemas.openxmlformats.org/drawingml/2006/table">
            <a:tbl>
              <a:tblPr firstRow="1" bandRow="1">
                <a:tableStyleId>{B676D499-6925-6536-EE18-6CC4A8BE7BCF}</a:tableStyleId>
              </a:tblPr>
              <a:tblGrid>
                <a:gridCol w="1590558"/>
                <a:gridCol w="720080"/>
                <a:gridCol w="1152128"/>
                <a:gridCol w="936104"/>
                <a:gridCol w="1296144"/>
              </a:tblGrid>
              <a:tr h="20401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 b="1"/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1"/>
                        <a:t>P</a:t>
                      </a:r>
                      <a:r>
                        <a:rPr lang="ru-RU" sz="1100" b="1"/>
                        <a:t>вых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1"/>
                        <a:t>U</a:t>
                      </a:r>
                      <a:r>
                        <a:rPr lang="ru-RU" sz="1100" b="1"/>
                        <a:t>вх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1"/>
                        <a:t>U</a:t>
                      </a:r>
                      <a:r>
                        <a:rPr lang="ru-RU" sz="1100" b="1"/>
                        <a:t>вых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100" b="1"/>
                        <a:t>Изоляция</a:t>
                      </a:r>
                      <a:endParaRPr/>
                    </a:p>
                  </a:txBody>
                  <a:tcPr/>
                </a:tc>
              </a:tr>
              <a:tr h="20401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0">
                          <a:solidFill>
                            <a:srgbClr val="002060"/>
                          </a:solidFill>
                          <a:cs typeface="Arial"/>
                        </a:rPr>
                        <a:t>B0505MT-1W</a:t>
                      </a:r>
                      <a:r>
                        <a:rPr lang="en-US" sz="1100" b="0">
                          <a:solidFill>
                            <a:srgbClr val="C00000"/>
                          </a:solidFill>
                          <a:cs typeface="Arial"/>
                        </a:rPr>
                        <a:t>R4</a:t>
                      </a:r>
                      <a:endParaRPr lang="ru-RU" sz="1100" b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r>
                        <a:rPr lang="ru-RU" sz="1100"/>
                        <a:t>1 Вт</a:t>
                      </a: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endParaRPr lang="ru-RU" sz="1100"/>
                    </a:p>
                    <a:p>
                      <a:pPr>
                        <a:defRPr/>
                      </a:pPr>
                      <a:r>
                        <a:rPr lang="ru-RU" sz="1100"/>
                        <a:t>5 В</a:t>
                      </a:r>
                      <a:r>
                        <a:rPr lang="en-US" sz="1100"/>
                        <a:t> (+/10%)</a:t>
                      </a:r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/>
                        <a:t>5 </a:t>
                      </a:r>
                      <a:r>
                        <a:rPr lang="ru-RU" sz="110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3 кВ</a:t>
                      </a:r>
                    </a:p>
                  </a:txBody>
                  <a:tcPr/>
                </a:tc>
              </a:tr>
              <a:tr h="20401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0">
                          <a:solidFill>
                            <a:srgbClr val="002060"/>
                          </a:solidFill>
                          <a:cs typeface="Arial"/>
                        </a:rPr>
                        <a:t>E0505T-1W</a:t>
                      </a:r>
                      <a:r>
                        <a:rPr lang="en-US" sz="1100" b="0">
                          <a:solidFill>
                            <a:srgbClr val="C00000"/>
                          </a:solidFill>
                          <a:cs typeface="Arial"/>
                        </a:rPr>
                        <a:t>R4</a:t>
                      </a:r>
                      <a:endParaRPr lang="ru-RU" sz="1100" b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+</a:t>
                      </a:r>
                      <a:r>
                        <a:rPr lang="en-US" sz="1100"/>
                        <a:t>/-5 </a:t>
                      </a:r>
                      <a:r>
                        <a:rPr lang="ru-RU" sz="1100"/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3 кВ</a:t>
                      </a:r>
                    </a:p>
                  </a:txBody>
                  <a:tcPr/>
                </a:tc>
              </a:tr>
              <a:tr h="20401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0">
                          <a:solidFill>
                            <a:srgbClr val="002060"/>
                          </a:solidFill>
                          <a:cs typeface="Arial"/>
                        </a:rPr>
                        <a:t>FB0505T-1W</a:t>
                      </a:r>
                      <a:r>
                        <a:rPr lang="en-US" sz="1100" b="0">
                          <a:solidFill>
                            <a:srgbClr val="C00000"/>
                          </a:solidFill>
                          <a:cs typeface="Arial"/>
                        </a:rPr>
                        <a:t>R4</a:t>
                      </a:r>
                      <a:endParaRPr lang="ru-RU" sz="1100" b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5 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4,2 кВ</a:t>
                      </a:r>
                    </a:p>
                  </a:txBody>
                  <a:tcPr/>
                </a:tc>
              </a:tr>
              <a:tr h="204011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sz="1100" b="0">
                          <a:solidFill>
                            <a:srgbClr val="002060"/>
                          </a:solidFill>
                          <a:cs typeface="Arial"/>
                        </a:rPr>
                        <a:t>D050505T-1W</a:t>
                      </a:r>
                      <a:r>
                        <a:rPr lang="en-US" sz="1100" b="0">
                          <a:solidFill>
                            <a:srgbClr val="C00000"/>
                          </a:solidFill>
                          <a:cs typeface="Arial"/>
                        </a:rPr>
                        <a:t>R4</a:t>
                      </a:r>
                      <a:endParaRPr lang="ru-RU" sz="1100" b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5 В, 5 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100"/>
                        <a:t>3 кВ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324109" y="3530927"/>
            <a:ext cx="456630" cy="33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86;p15"/>
          <p:cNvPicPr/>
          <p:nvPr/>
        </p:nvPicPr>
        <p:blipFill>
          <a:blip r:embed="rId3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6" name="文本框 24"/>
          <p:cNvSpPr txBox="1"/>
          <p:nvPr/>
        </p:nvSpPr>
        <p:spPr bwMode="auto">
          <a:xfrm>
            <a:off x="1346604" y="3165801"/>
            <a:ext cx="609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 b="1">
                <a:solidFill>
                  <a:srgbClr val="C00000"/>
                </a:solidFill>
                <a:cs typeface="Arial"/>
              </a:rPr>
              <a:t>R4</a:t>
            </a:r>
            <a:endParaRPr/>
          </a:p>
        </p:txBody>
      </p:sp>
      <p:sp>
        <p:nvSpPr>
          <p:cNvPr id="8" name="文本框 36"/>
          <p:cNvSpPr txBox="1"/>
          <p:nvPr/>
        </p:nvSpPr>
        <p:spPr bwMode="auto">
          <a:xfrm>
            <a:off x="1331640" y="2115493"/>
            <a:ext cx="682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 b="1">
                <a:solidFill>
                  <a:srgbClr val="C00000"/>
                </a:solidFill>
                <a:cs typeface="Arial"/>
              </a:rPr>
              <a:t>R3</a:t>
            </a:r>
            <a:endParaRPr/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541795" y="2381689"/>
            <a:ext cx="730980" cy="598781"/>
          </a:xfrm>
          <a:prstGeom prst="rect">
            <a:avLst/>
          </a:prstGeom>
        </p:spPr>
      </p:pic>
      <p:pic>
        <p:nvPicPr>
          <p:cNvPr id="11" name="图片 11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1944889" y="2350809"/>
            <a:ext cx="457727" cy="593448"/>
          </a:xfrm>
          <a:prstGeom prst="rect">
            <a:avLst/>
          </a:prstGeom>
        </p:spPr>
      </p:pic>
      <p:sp>
        <p:nvSpPr>
          <p:cNvPr id="21" name="文本框 44"/>
          <p:cNvSpPr txBox="1"/>
          <p:nvPr/>
        </p:nvSpPr>
        <p:spPr bwMode="auto">
          <a:xfrm>
            <a:off x="2688138" y="4318894"/>
            <a:ext cx="5799885" cy="292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sz="1300">
                <a:solidFill>
                  <a:srgbClr val="558ED5"/>
                </a:solidFill>
                <a:latin typeface="Roboto"/>
                <a:cs typeface="Arial"/>
              </a:rPr>
              <a:t>Идеальная замена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для </a:t>
            </a:r>
            <a:r>
              <a:rPr sz="1300">
                <a:solidFill>
                  <a:srgbClr val="558ED5"/>
                </a:solidFill>
                <a:latin typeface="Roboto"/>
                <a:cs typeface="Arial"/>
              </a:rPr>
              <a:t>линейно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го</a:t>
            </a:r>
            <a:r>
              <a:rPr sz="1300">
                <a:solidFill>
                  <a:srgbClr val="558ED5"/>
                </a:solidFill>
                <a:latin typeface="Roboto"/>
                <a:cs typeface="Arial"/>
              </a:rPr>
              <a:t> регулятор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а</a:t>
            </a:r>
            <a:r>
              <a:rPr sz="1300">
                <a:solidFill>
                  <a:srgbClr val="558ED5"/>
                </a:solidFill>
                <a:latin typeface="Roboto"/>
                <a:cs typeface="Arial"/>
              </a:rPr>
              <a:t> 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типа </a:t>
            </a:r>
            <a:r>
              <a:rPr sz="1300">
                <a:solidFill>
                  <a:srgbClr val="558ED5"/>
                </a:solidFill>
                <a:latin typeface="Roboto"/>
                <a:cs typeface="Arial"/>
              </a:rPr>
              <a:t>LM78</a:t>
            </a:r>
            <a:r>
              <a:rPr lang="ru-RU" sz="1300">
                <a:solidFill>
                  <a:srgbClr val="558ED5"/>
                </a:solidFill>
                <a:latin typeface="Roboto"/>
                <a:cs typeface="Arial"/>
              </a:rPr>
              <a:t>, КРЕН</a:t>
            </a:r>
            <a:endParaRPr sz="1300">
              <a:solidFill>
                <a:srgbClr val="558ED5"/>
              </a:solidFill>
              <a:latin typeface="Roboto"/>
              <a:cs typeface="Arial"/>
            </a:endParaRPr>
          </a:p>
        </p:txBody>
      </p:sp>
      <p:sp>
        <p:nvSpPr>
          <p:cNvPr id="23" name="文本框 21"/>
          <p:cNvSpPr txBox="1"/>
          <p:nvPr/>
        </p:nvSpPr>
        <p:spPr bwMode="auto">
          <a:xfrm>
            <a:off x="2711838" y="830468"/>
            <a:ext cx="5688632" cy="1015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K78-500/1000/2000/3000</a:t>
            </a:r>
            <a:r>
              <a:rPr lang="en-US" sz="2000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-40…+85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 °С)</a:t>
            </a:r>
            <a:endParaRPr lang="ru-RU" sz="2000">
              <a:solidFill>
                <a:srgbClr val="0084CD"/>
              </a:solidFill>
              <a:latin typeface="Roboto"/>
              <a:ea typeface="Roboto Medium"/>
              <a:cs typeface="Arial"/>
            </a:endParaRPr>
          </a:p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K78xx-500</a:t>
            </a:r>
            <a:r>
              <a:rPr lang="en-US" sz="2000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R3-LB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-40…+85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 °С)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K78xxMT-500/1000</a:t>
            </a:r>
            <a:r>
              <a:rPr lang="en-US" sz="2000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R4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-40…+105</a:t>
            </a:r>
            <a:r>
              <a:rPr lang="ru-RU" sz="2000">
                <a:solidFill>
                  <a:srgbClr val="0084CD"/>
                </a:solidFill>
                <a:latin typeface="Roboto"/>
                <a:ea typeface="Roboto Medium"/>
              </a:rPr>
              <a:t> °С)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grpSp>
        <p:nvGrpSpPr>
          <p:cNvPr id="2" name="Group 1"/>
          <p:cNvGrpSpPr/>
          <p:nvPr/>
        </p:nvGrpSpPr>
        <p:grpSpPr bwMode="auto">
          <a:xfrm>
            <a:off x="2953376" y="1848994"/>
            <a:ext cx="5270553" cy="1591777"/>
            <a:chOff x="3203848" y="1801712"/>
            <a:chExt cx="5270553" cy="1591777"/>
          </a:xfrm>
        </p:grpSpPr>
        <p:sp>
          <p:nvSpPr>
            <p:cNvPr id="18" name="文本框 27"/>
            <p:cNvSpPr txBox="1"/>
            <p:nvPr/>
          </p:nvSpPr>
          <p:spPr bwMode="auto">
            <a:xfrm>
              <a:off x="3203848" y="2659038"/>
              <a:ext cx="5035360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zh-CN" sz="1300">
                  <a:cs typeface="Arial"/>
                </a:rPr>
                <a:t>Высокий КПД</a:t>
              </a:r>
              <a:r>
                <a:rPr lang="ru-RU" sz="1300">
                  <a:cs typeface="Arial"/>
                </a:rPr>
                <a:t> </a:t>
              </a:r>
              <a:r>
                <a:rPr lang="en-US" sz="1300">
                  <a:cs typeface="Arial"/>
                </a:rPr>
                <a:t> </a:t>
              </a:r>
              <a:r>
                <a:rPr lang="zh-CN" sz="1300">
                  <a:cs typeface="Arial"/>
                </a:rPr>
                <a:t>до 97%</a:t>
              </a:r>
            </a:p>
          </p:txBody>
        </p:sp>
        <p:sp>
          <p:nvSpPr>
            <p:cNvPr id="19" name="文本框 28"/>
            <p:cNvSpPr txBox="1"/>
            <p:nvPr/>
          </p:nvSpPr>
          <p:spPr bwMode="auto">
            <a:xfrm>
              <a:off x="3203848" y="3101101"/>
              <a:ext cx="5209778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zh-CN" sz="1300">
                  <a:cs typeface="Arial"/>
                </a:rPr>
                <a:t>R4 </a:t>
              </a:r>
              <a:r>
                <a:rPr lang="en-US" sz="1300">
                  <a:cs typeface="Arial"/>
                </a:rPr>
                <a:t>- </a:t>
              </a:r>
              <a:r>
                <a:rPr lang="ru-RU" sz="1300">
                  <a:cs typeface="Arial"/>
                </a:rPr>
                <a:t>ультракомпактные и </a:t>
              </a:r>
              <a:r>
                <a:rPr lang="zh-CN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у</a:t>
              </a:r>
              <a:r>
                <a:rPr lang="zh-CN" sz="1300">
                  <a:cs typeface="Arial"/>
                </a:rPr>
                <a:t>льтратонки</a:t>
              </a:r>
              <a:r>
                <a:rPr lang="ru-RU" sz="1300">
                  <a:cs typeface="Arial"/>
                </a:rPr>
                <a:t>е</a:t>
              </a:r>
              <a:r>
                <a:rPr lang="zh-CN" sz="1300">
                  <a:cs typeface="Arial"/>
                </a:rPr>
                <a:t>  9</a:t>
              </a:r>
              <a:r>
                <a:rPr lang="en-US" sz="1300">
                  <a:cs typeface="Arial"/>
                </a:rPr>
                <a:t>x</a:t>
              </a:r>
              <a:r>
                <a:rPr lang="zh-CN" sz="1300">
                  <a:cs typeface="Arial"/>
                </a:rPr>
                <a:t>7</a:t>
              </a:r>
              <a:r>
                <a:rPr lang="en-US" sz="1300">
                  <a:cs typeface="Arial"/>
                </a:rPr>
                <a:t>x</a:t>
              </a:r>
              <a:r>
                <a:rPr lang="zh-CN" sz="1300">
                  <a:cs typeface="Arial"/>
                </a:rPr>
                <a:t>3.1 </a:t>
              </a:r>
              <a:r>
                <a:rPr lang="ru-RU" sz="1300">
                  <a:cs typeface="Arial"/>
                </a:rPr>
                <a:t>мм</a:t>
              </a:r>
              <a:endParaRPr lang="zh-CN" sz="1300">
                <a:cs typeface="Arial"/>
              </a:endParaRPr>
            </a:p>
          </p:txBody>
        </p:sp>
        <p:sp>
          <p:nvSpPr>
            <p:cNvPr id="22" name="文本框 1"/>
            <p:cNvSpPr txBox="1"/>
            <p:nvPr/>
          </p:nvSpPr>
          <p:spPr bwMode="auto">
            <a:xfrm>
              <a:off x="3203848" y="2230375"/>
              <a:ext cx="5270553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zh-CN" sz="1300">
                  <a:cs typeface="Arial"/>
                </a:rPr>
                <a:t>Возможность </a:t>
              </a:r>
              <a:r>
                <a:rPr lang="ru-RU" sz="1300">
                  <a:cs typeface="Arial"/>
                </a:rPr>
                <a:t>формирования </a:t>
              </a:r>
              <a:r>
                <a:rPr lang="zh-CN" sz="1300">
                  <a:cs typeface="Arial"/>
                </a:rPr>
                <a:t>отрицательного напряжения </a:t>
              </a:r>
              <a:endParaRPr/>
            </a:p>
          </p:txBody>
        </p:sp>
        <p:sp>
          <p:nvSpPr>
            <p:cNvPr id="24" name="文本框 22"/>
            <p:cNvSpPr txBox="1"/>
            <p:nvPr/>
          </p:nvSpPr>
          <p:spPr bwMode="auto">
            <a:xfrm>
              <a:off x="3203848" y="1801712"/>
              <a:ext cx="5051936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zh-CN" sz="1300">
                  <a:cs typeface="Arial"/>
                </a:rPr>
                <a:t>Широкий вход</a:t>
              </a:r>
              <a:r>
                <a:rPr lang="en-US" sz="1300">
                  <a:cs typeface="Arial"/>
                </a:rPr>
                <a:t>:</a:t>
              </a:r>
              <a:r>
                <a:rPr lang="zh-CN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до 36 В</a:t>
              </a:r>
              <a:endParaRPr lang="zh-CN" sz="1300">
                <a:cs typeface="Arial"/>
              </a:endParaRPr>
            </a:p>
          </p:txBody>
        </p:sp>
      </p:grpSp>
      <p:sp>
        <p:nvSpPr>
          <p:cNvPr id="25" name="Заголовок 1"/>
          <p:cNvSpPr txBox="1"/>
          <p:nvPr/>
        </p:nvSpPr>
        <p:spPr bwMode="auto">
          <a:xfrm>
            <a:off x="107505" y="97054"/>
            <a:ext cx="8911789" cy="727364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  <a:defRPr/>
            </a:pPr>
            <a:r>
              <a:rPr lang="ru-RU" sz="2900">
                <a:latin typeface="Roboto Light"/>
              </a:rPr>
              <a:t>Для распределённой архитектуры питания (</a:t>
            </a:r>
            <a:r>
              <a:rPr lang="en-US" sz="2900">
                <a:latin typeface="Roboto Light"/>
              </a:rPr>
              <a:t>PoL)</a:t>
            </a:r>
            <a:endParaRPr/>
          </a:p>
          <a:p>
            <a:pPr algn="l">
              <a:spcBef>
                <a:spcPts val="600"/>
              </a:spcBef>
              <a:defRPr/>
            </a:pPr>
            <a:r>
              <a:rPr lang="ru-RU" sz="1700">
                <a:latin typeface="Roboto Light"/>
              </a:rPr>
              <a:t>Преобразователи поколений </a:t>
            </a:r>
            <a:r>
              <a:rPr lang="en-US" sz="1700">
                <a:latin typeface="Roboto Light"/>
              </a:rPr>
              <a:t>R3 </a:t>
            </a:r>
            <a:r>
              <a:rPr lang="ru-RU" sz="1700">
                <a:latin typeface="Roboto Light"/>
              </a:rPr>
              <a:t>и </a:t>
            </a:r>
            <a:r>
              <a:rPr lang="en-US" sz="1700">
                <a:latin typeface="Roboto Light"/>
              </a:rPr>
              <a:t>R4</a:t>
            </a:r>
            <a:endParaRPr/>
          </a:p>
          <a:p>
            <a:pPr algn="l">
              <a:defRPr/>
            </a:pPr>
            <a:endParaRPr lang="ru-RU" sz="2900" b="1">
              <a:latin typeface="Calibri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591069" y="1726323"/>
            <a:ext cx="632432" cy="554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/>
          <a:stretch/>
        </p:blipFill>
        <p:spPr bwMode="auto">
          <a:xfrm>
            <a:off x="1896555" y="1758724"/>
            <a:ext cx="552910" cy="44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Изображение выглядит как электроника&#10;&#10;Автоматически созданное описание"/>
          <p:cNvPicPr>
            <a:picLocks noChangeAspect="1"/>
          </p:cNvPicPr>
          <p:nvPr/>
        </p:nvPicPr>
        <p:blipFill>
          <a:blip r:embed="rId9" cstate="print"/>
          <a:srcRect l="10836" t="11587" r="8924" b="10703"/>
          <a:stretch/>
        </p:blipFill>
        <p:spPr bwMode="auto">
          <a:xfrm>
            <a:off x="5539692" y="3559388"/>
            <a:ext cx="548868" cy="753061"/>
          </a:xfrm>
          <a:prstGeom prst="rect">
            <a:avLst/>
          </a:prstGeom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>
            <a:off x="6902214" y="3604795"/>
            <a:ext cx="681053" cy="59738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Стрелка: вправо 8"/>
          <p:cNvSpPr/>
          <p:nvPr/>
        </p:nvSpPr>
        <p:spPr bwMode="auto">
          <a:xfrm>
            <a:off x="6143123" y="3903487"/>
            <a:ext cx="706311" cy="163796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27047" y="19484"/>
            <a:ext cx="9143999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>
                <a:latin typeface="Roboto Light"/>
              </a:rPr>
              <a:t>Неизолированные преобразователи с повышенным током</a:t>
            </a:r>
            <a:endParaRPr lang="en-US" sz="2600">
              <a:latin typeface="Roboto Light"/>
            </a:endParaRPr>
          </a:p>
          <a:p>
            <a:pPr algn="l">
              <a:defRPr/>
            </a:pPr>
            <a:endParaRPr lang="ru-RU" sz="2900" b="1">
              <a:solidFill>
                <a:schemeClr val="tx1">
                  <a:lumMod val="65000"/>
                  <a:lumOff val="35000"/>
                </a:scheme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55576" y="1399937"/>
            <a:ext cx="1123246" cy="7020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13"/>
          <p:cNvSpPr txBox="1"/>
          <p:nvPr/>
        </p:nvSpPr>
        <p:spPr bwMode="auto">
          <a:xfrm>
            <a:off x="101061" y="697687"/>
            <a:ext cx="655178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K12T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выходной ток 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6/10/16 A 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 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-40…+85</a:t>
            </a:r>
            <a:r>
              <a:rPr lang="ru-RU">
                <a:solidFill>
                  <a:srgbClr val="0084CD"/>
                </a:solidFill>
                <a:latin typeface="Roboto"/>
              </a:rPr>
              <a:t> °С)</a:t>
            </a:r>
            <a:endParaRPr lang="zh-CN">
              <a:solidFill>
                <a:srgbClr val="0084CD"/>
              </a:solidFill>
              <a:latin typeface="Roboto"/>
              <a:cs typeface="Arial"/>
            </a:endParaRPr>
          </a:p>
        </p:txBody>
      </p:sp>
      <p:grpSp>
        <p:nvGrpSpPr>
          <p:cNvPr id="2" name="Group 1"/>
          <p:cNvGrpSpPr/>
          <p:nvPr/>
        </p:nvGrpSpPr>
        <p:grpSpPr bwMode="auto">
          <a:xfrm>
            <a:off x="3275856" y="1167396"/>
            <a:ext cx="4896544" cy="1222573"/>
            <a:chOff x="3273981" y="920368"/>
            <a:chExt cx="4896544" cy="1222573"/>
          </a:xfrm>
        </p:grpSpPr>
        <p:sp>
          <p:nvSpPr>
            <p:cNvPr id="6" name="文本框 22"/>
            <p:cNvSpPr txBox="1"/>
            <p:nvPr/>
          </p:nvSpPr>
          <p:spPr bwMode="auto">
            <a:xfrm>
              <a:off x="3273981" y="1490455"/>
              <a:ext cx="489654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en-US" sz="1300">
                  <a:cs typeface="Arial"/>
                </a:rPr>
                <a:t>SMD </a:t>
              </a:r>
              <a:r>
                <a:rPr lang="ru-RU" sz="1300">
                  <a:cs typeface="Arial"/>
                </a:rPr>
                <a:t>монтаж </a:t>
              </a:r>
              <a:r>
                <a:rPr lang="en-US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33х13х8 мм</a:t>
              </a:r>
              <a:endParaRPr/>
            </a:p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КПД до 96%</a:t>
              </a:r>
              <a:endParaRPr/>
            </a:p>
          </p:txBody>
        </p:sp>
        <p:sp>
          <p:nvSpPr>
            <p:cNvPr id="8" name="文本框 22"/>
            <p:cNvSpPr txBox="1"/>
            <p:nvPr/>
          </p:nvSpPr>
          <p:spPr bwMode="auto">
            <a:xfrm>
              <a:off x="3273981" y="920368"/>
              <a:ext cx="4896544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Выходное напряжение 0,75 …5,0 В (регулируемое)</a:t>
              </a:r>
              <a:endParaRPr/>
            </a:p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</a:t>
              </a:r>
              <a:r>
                <a:rPr lang="zh-CN" sz="1300">
                  <a:cs typeface="Arial"/>
                </a:rPr>
                <a:t>ход</a:t>
              </a:r>
              <a:r>
                <a:rPr lang="en-US" sz="1300">
                  <a:cs typeface="Arial"/>
                </a:rPr>
                <a:t>:</a:t>
              </a:r>
              <a:r>
                <a:rPr lang="zh-CN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8,3…14 В</a:t>
              </a:r>
              <a:endParaRPr lang="en-US" sz="1300">
                <a:cs typeface="Arial"/>
              </a:endParaRPr>
            </a:p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en-US" sz="1300">
                  <a:cs typeface="Arial"/>
                </a:rPr>
                <a:t>                          </a:t>
              </a:r>
              <a:endParaRPr lang="zh-CN" sz="1300">
                <a:cs typeface="Arial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80810" y="3197645"/>
            <a:ext cx="1480910" cy="1051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86;p15"/>
          <p:cNvPicPr/>
          <p:nvPr/>
        </p:nvPicPr>
        <p:blipFill>
          <a:blip r:embed="rId4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3" name="文本框 13"/>
          <p:cNvSpPr txBox="1"/>
          <p:nvPr/>
        </p:nvSpPr>
        <p:spPr bwMode="auto">
          <a:xfrm>
            <a:off x="105630" y="2578091"/>
            <a:ext cx="655178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KUB4836EB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выходной ток до 10 А 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-40…+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10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5</a:t>
            </a:r>
            <a:r>
              <a:rPr lang="ru-RU">
                <a:solidFill>
                  <a:srgbClr val="0084CD"/>
                </a:solidFill>
                <a:latin typeface="Roboto"/>
              </a:rPr>
              <a:t> °С)</a:t>
            </a:r>
            <a:endParaRPr lang="zh-CN">
              <a:solidFill>
                <a:srgbClr val="0084CD"/>
              </a:solidFill>
              <a:latin typeface="Roboto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 bwMode="auto">
          <a:xfrm>
            <a:off x="3275856" y="3074242"/>
            <a:ext cx="4624859" cy="1195253"/>
            <a:chOff x="3273981" y="2915837"/>
            <a:chExt cx="4624859" cy="1195253"/>
          </a:xfrm>
        </p:grpSpPr>
        <p:sp>
          <p:nvSpPr>
            <p:cNvPr id="14" name="文本框 22"/>
            <p:cNvSpPr txBox="1"/>
            <p:nvPr/>
          </p:nvSpPr>
          <p:spPr bwMode="auto">
            <a:xfrm>
              <a:off x="3273981" y="3458604"/>
              <a:ext cx="462485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1</a:t>
              </a:r>
              <a:r>
                <a:rPr lang="en-US" sz="1300">
                  <a:cs typeface="Arial"/>
                </a:rPr>
                <a:t>/8 Brick (</a:t>
              </a:r>
              <a:r>
                <a:rPr lang="ru-RU" sz="1300">
                  <a:cs typeface="Arial"/>
                </a:rPr>
                <a:t>стандартная распиновка)</a:t>
              </a:r>
              <a:endParaRPr/>
            </a:p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КПД до 9</a:t>
              </a:r>
              <a:r>
                <a:rPr lang="en-US" sz="1300">
                  <a:cs typeface="Arial"/>
                </a:rPr>
                <a:t>5</a:t>
              </a:r>
              <a:r>
                <a:rPr lang="ru-RU" sz="1300">
                  <a:cs typeface="Arial"/>
                </a:rPr>
                <a:t>%</a:t>
              </a:r>
              <a:endParaRPr/>
            </a:p>
          </p:txBody>
        </p:sp>
        <p:sp>
          <p:nvSpPr>
            <p:cNvPr id="15" name="文本框 22"/>
            <p:cNvSpPr txBox="1"/>
            <p:nvPr/>
          </p:nvSpPr>
          <p:spPr bwMode="auto">
            <a:xfrm>
              <a:off x="3273981" y="2915837"/>
              <a:ext cx="4551029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Выходное напряжение 0 …60 В (регулируемое)</a:t>
              </a:r>
              <a:endParaRPr/>
            </a:p>
            <a:p>
              <a:pPr marL="285750" indent="-285750">
                <a:lnSpc>
                  <a:spcPct val="140000"/>
                </a:lnSpc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Универсальный в</a:t>
              </a:r>
              <a:r>
                <a:rPr lang="zh-CN" sz="1300">
                  <a:cs typeface="Arial"/>
                </a:rPr>
                <a:t>ход</a:t>
              </a:r>
              <a:r>
                <a:rPr lang="en-US" sz="1300">
                  <a:cs typeface="Arial"/>
                </a:rPr>
                <a:t>:</a:t>
              </a:r>
              <a:r>
                <a:rPr lang="zh-CN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9…60 В</a:t>
              </a:r>
              <a:r>
                <a:rPr lang="en-US" sz="1300">
                  <a:cs typeface="Arial"/>
                </a:rPr>
                <a:t> (12/24/48 </a:t>
              </a:r>
              <a:r>
                <a:rPr lang="ru-RU" sz="1300">
                  <a:cs typeface="Arial"/>
                </a:rPr>
                <a:t>В шины) </a:t>
              </a:r>
              <a:endParaRPr lang="en-US" sz="1300">
                <a:cs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778640" y="2730479"/>
            <a:ext cx="1446662" cy="1067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 rot="419831">
            <a:off x="649036" y="2971641"/>
            <a:ext cx="1089583" cy="723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86;p15"/>
          <p:cNvPicPr/>
          <p:nvPr/>
        </p:nvPicPr>
        <p:blipFill>
          <a:blip r:embed="rId4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29" name="文本框 13"/>
          <p:cNvSpPr txBox="1"/>
          <p:nvPr/>
        </p:nvSpPr>
        <p:spPr bwMode="auto">
          <a:xfrm>
            <a:off x="107504" y="707445"/>
            <a:ext cx="6552727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URB1D-6/10/15/20W</a:t>
            </a:r>
            <a:r>
              <a:rPr lang="en-US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-40…+85</a:t>
            </a:r>
            <a:r>
              <a:rPr lang="ru-RU">
                <a:solidFill>
                  <a:srgbClr val="0084CD"/>
                </a:solidFill>
                <a:latin typeface="Roboto"/>
              </a:rPr>
              <a:t> °С)</a:t>
            </a:r>
            <a:endParaRPr lang="ru-RU">
              <a:solidFill>
                <a:srgbClr val="0084CD"/>
              </a:solidFill>
              <a:latin typeface="Roboto"/>
              <a:cs typeface="Arial"/>
            </a:endParaRPr>
          </a:p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URA1D-6/10W</a:t>
            </a:r>
            <a:r>
              <a:rPr lang="en-US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 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-40…+85</a:t>
            </a:r>
            <a:r>
              <a:rPr lang="ru-RU">
                <a:solidFill>
                  <a:srgbClr val="0084CD"/>
                </a:solidFill>
                <a:latin typeface="Roboto"/>
              </a:rPr>
              <a:t> °С)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 –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биполярный выход</a:t>
            </a:r>
            <a:endParaRPr/>
          </a:p>
          <a:p>
            <a:pPr>
              <a:defRPr/>
            </a:pP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URF1D-50/75/100/150/250W</a:t>
            </a:r>
            <a:r>
              <a:rPr lang="en-US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en-US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  </a:t>
            </a:r>
            <a:r>
              <a:rPr lang="ru-RU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-40…+85</a:t>
            </a:r>
            <a:r>
              <a:rPr lang="ru-RU">
                <a:solidFill>
                  <a:srgbClr val="0084CD"/>
                </a:solidFill>
                <a:latin typeface="Roboto"/>
              </a:rPr>
              <a:t> °С)</a:t>
            </a:r>
            <a:r>
              <a:rPr lang="en-US">
                <a:solidFill>
                  <a:srgbClr val="0084CD"/>
                </a:solidFill>
                <a:latin typeface="Roboto"/>
                <a:cs typeface="Arial"/>
              </a:rPr>
              <a:t>; Brick</a:t>
            </a:r>
            <a:endParaRPr lang="zh-CN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34" name="文本框 14"/>
          <p:cNvSpPr txBox="1"/>
          <p:nvPr/>
        </p:nvSpPr>
        <p:spPr bwMode="auto">
          <a:xfrm>
            <a:off x="218381" y="4054100"/>
            <a:ext cx="7488832" cy="2923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Для </a:t>
            </a:r>
            <a:r>
              <a:rPr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электронно</a:t>
            </a: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го </a:t>
            </a:r>
            <a:r>
              <a:rPr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оборудовани</a:t>
            </a: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я</a:t>
            </a:r>
            <a:r>
              <a:rPr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 железнодорожного транспорта </a:t>
            </a: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на </a:t>
            </a:r>
            <a:r>
              <a:rPr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72 В / 96 В / 110 В</a:t>
            </a:r>
            <a:endParaRPr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821967" y="2004798"/>
            <a:ext cx="691774" cy="575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tretch/>
        </p:blipFill>
        <p:spPr bwMode="auto">
          <a:xfrm rot="21197540">
            <a:off x="1938196" y="1928134"/>
            <a:ext cx="992858" cy="58028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Заголовок 1"/>
          <p:cNvSpPr txBox="1"/>
          <p:nvPr/>
        </p:nvSpPr>
        <p:spPr bwMode="auto">
          <a:xfrm>
            <a:off x="94127" y="27389"/>
            <a:ext cx="9049874" cy="5204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500">
                <a:latin typeface="Roboto Light"/>
              </a:rPr>
              <a:t>Для ЖД транспорта. Широкий вход и высокая надёжность</a:t>
            </a:r>
            <a:endParaRPr lang="en-US" sz="2500">
              <a:latin typeface="Roboto Light"/>
            </a:endParaRPr>
          </a:p>
          <a:p>
            <a:pPr algn="l">
              <a:defRPr/>
            </a:pPr>
            <a:endParaRPr lang="ru-RU" sz="2500">
              <a:latin typeface="Calibri"/>
            </a:endParaRPr>
          </a:p>
        </p:txBody>
      </p:sp>
      <p:grpSp>
        <p:nvGrpSpPr>
          <p:cNvPr id="2" name="Group 1"/>
          <p:cNvGrpSpPr/>
          <p:nvPr/>
        </p:nvGrpSpPr>
        <p:grpSpPr bwMode="auto">
          <a:xfrm>
            <a:off x="3779912" y="2028694"/>
            <a:ext cx="4598894" cy="1495821"/>
            <a:chOff x="3782560" y="1790379"/>
            <a:chExt cx="4598894" cy="1495821"/>
          </a:xfrm>
        </p:grpSpPr>
        <p:sp>
          <p:nvSpPr>
            <p:cNvPr id="30" name="文本框 27"/>
            <p:cNvSpPr txBox="1"/>
            <p:nvPr/>
          </p:nvSpPr>
          <p:spPr bwMode="auto">
            <a:xfrm>
              <a:off x="3782560" y="2191369"/>
              <a:ext cx="4536505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Широкий вход</a:t>
              </a:r>
              <a:r>
                <a:rPr lang="en-US" sz="1300">
                  <a:cs typeface="Arial"/>
                </a:rPr>
                <a:t>:</a:t>
              </a:r>
              <a:r>
                <a:rPr lang="ru-RU" sz="1300">
                  <a:cs typeface="Arial"/>
                </a:rPr>
                <a:t> 40/43</a:t>
              </a:r>
              <a:r>
                <a:rPr lang="en-US" sz="1300">
                  <a:cs typeface="Arial"/>
                </a:rPr>
                <a:t>…</a:t>
              </a:r>
              <a:r>
                <a:rPr lang="ru-RU" sz="1300">
                  <a:cs typeface="Arial"/>
                </a:rPr>
                <a:t>160 В </a:t>
              </a:r>
              <a:r>
                <a:rPr lang="en-US" sz="1300">
                  <a:cs typeface="Arial"/>
                </a:rPr>
                <a:t>DC</a:t>
              </a:r>
              <a:r>
                <a:rPr lang="ru-RU" sz="1300">
                  <a:cs typeface="Arial"/>
                </a:rPr>
                <a:t> (4</a:t>
              </a:r>
              <a:r>
                <a:rPr lang="en-US" sz="1300">
                  <a:cs typeface="Arial"/>
                </a:rPr>
                <a:t>:1)</a:t>
              </a:r>
              <a:endParaRPr lang="ru-RU" sz="1300">
                <a:cs typeface="Arial"/>
              </a:endParaRPr>
            </a:p>
          </p:txBody>
        </p:sp>
        <p:sp>
          <p:nvSpPr>
            <p:cNvPr id="31" name="文本框 28"/>
            <p:cNvSpPr txBox="1"/>
            <p:nvPr/>
          </p:nvSpPr>
          <p:spPr bwMode="auto">
            <a:xfrm>
              <a:off x="3782560" y="1790379"/>
              <a:ext cx="4558090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Соответствие стандарту </a:t>
              </a:r>
              <a:r>
                <a:rPr lang="en-US" sz="1300">
                  <a:cs typeface="Arial"/>
                </a:rPr>
                <a:t>EN50155</a:t>
              </a:r>
              <a:endParaRPr/>
            </a:p>
          </p:txBody>
        </p:sp>
        <p:sp>
          <p:nvSpPr>
            <p:cNvPr id="32" name="文本框 29"/>
            <p:cNvSpPr txBox="1"/>
            <p:nvPr/>
          </p:nvSpPr>
          <p:spPr bwMode="auto">
            <a:xfrm>
              <a:off x="3782560" y="2993812"/>
              <a:ext cx="4598894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Хорошее соотношение цены и качества </a:t>
              </a:r>
              <a:endParaRPr/>
            </a:p>
          </p:txBody>
        </p:sp>
        <p:sp>
          <p:nvSpPr>
            <p:cNvPr id="22" name="文本框 27"/>
            <p:cNvSpPr txBox="1"/>
            <p:nvPr/>
          </p:nvSpPr>
          <p:spPr bwMode="auto">
            <a:xfrm>
              <a:off x="3782560" y="2592359"/>
              <a:ext cx="4536505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Изоляция 2250 В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/>
          <p:nvPr/>
        </p:nvSpPr>
        <p:spPr bwMode="auto">
          <a:xfrm>
            <a:off x="97843" y="43556"/>
            <a:ext cx="8866645" cy="434645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900">
                <a:latin typeface="Roboto Light"/>
              </a:rPr>
              <a:t>UWTH1D – </a:t>
            </a:r>
            <a:r>
              <a:rPr lang="ru-RU" sz="2900">
                <a:latin typeface="Roboto Light"/>
              </a:rPr>
              <a:t>работают при любом напряжении</a:t>
            </a:r>
            <a:endParaRPr lang="en-US" sz="2900">
              <a:latin typeface="Roboto Light"/>
            </a:endParaRPr>
          </a:p>
          <a:p>
            <a:pPr algn="l">
              <a:defRPr/>
            </a:pPr>
            <a:endParaRPr lang="ru-RU" sz="2700"/>
          </a:p>
        </p:txBody>
      </p:sp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386311" y="1257938"/>
            <a:ext cx="2153889" cy="69980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2"/>
          <p:cNvSpPr txBox="1"/>
          <p:nvPr/>
        </p:nvSpPr>
        <p:spPr bwMode="auto">
          <a:xfrm>
            <a:off x="97843" y="675436"/>
            <a:ext cx="6277322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>
                <a:solidFill>
                  <a:srgbClr val="0084CD"/>
                </a:solidFill>
                <a:latin typeface="Roboto"/>
                <a:ea typeface="Roboto Medium"/>
                <a:cs typeface="Arial"/>
              </a:rPr>
              <a:t>UWTH1D-50/100W</a:t>
            </a:r>
            <a:r>
              <a:rPr lang="en-US" sz="2000">
                <a:solidFill>
                  <a:srgbClr val="C00000"/>
                </a:solidFill>
                <a:latin typeface="Roboto"/>
                <a:ea typeface="Roboto Medium"/>
                <a:cs typeface="Arial"/>
              </a:rPr>
              <a:t>R3</a:t>
            </a:r>
            <a:r>
              <a:rPr lang="en-US" sz="2000" b="1">
                <a:solidFill>
                  <a:srgbClr val="0084CD"/>
                </a:solidFill>
                <a:latin typeface="Roboto"/>
                <a:cs typeface="Arial"/>
              </a:rPr>
              <a:t>   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50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и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 100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Вт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; </a:t>
            </a:r>
            <a:r>
              <a:rPr lang="ru-RU" sz="2000">
                <a:solidFill>
                  <a:srgbClr val="0084CD"/>
                </a:solidFill>
                <a:latin typeface="Roboto"/>
                <a:cs typeface="Arial"/>
              </a:rPr>
              <a:t>(</a:t>
            </a:r>
            <a:r>
              <a:rPr lang="en-US" sz="2000">
                <a:solidFill>
                  <a:srgbClr val="0084CD"/>
                </a:solidFill>
                <a:latin typeface="Roboto"/>
                <a:cs typeface="Arial"/>
              </a:rPr>
              <a:t>-40…+105</a:t>
            </a:r>
            <a:r>
              <a:rPr lang="ru-RU" sz="2000">
                <a:solidFill>
                  <a:srgbClr val="0084CD"/>
                </a:solidFill>
                <a:latin typeface="Roboto"/>
              </a:rPr>
              <a:t>°С) </a:t>
            </a:r>
            <a:endParaRPr lang="zh-CN" sz="2000">
              <a:solidFill>
                <a:srgbClr val="0084CD"/>
              </a:solidFill>
              <a:latin typeface="Roboto"/>
              <a:cs typeface="Arial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393581" y="2041031"/>
            <a:ext cx="1418609" cy="1186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401886" y="3388322"/>
            <a:ext cx="1973662" cy="99566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 bwMode="auto">
          <a:xfrm>
            <a:off x="2659497" y="3492846"/>
            <a:ext cx="633597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Roboto"/>
              </a:rPr>
              <a:t>Универсальное решение, если в одном приложении имеются различные входные напряжения или напряжение меняется в очень широких пределах.</a:t>
            </a:r>
            <a:endParaRPr lang="en-US" sz="1300">
              <a:solidFill>
                <a:srgbClr val="558ED5"/>
              </a:solidFill>
              <a:latin typeface="Roboto"/>
              <a:ea typeface="Roboto"/>
            </a:endParaRPr>
          </a:p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Roboto"/>
              </a:rPr>
              <a:t> </a:t>
            </a:r>
            <a:endParaRPr lang="en-US" sz="1300">
              <a:solidFill>
                <a:srgbClr val="558ED5"/>
              </a:solidFill>
              <a:latin typeface="Roboto"/>
              <a:ea typeface="Roboto"/>
            </a:endParaRPr>
          </a:p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Roboto"/>
              </a:rPr>
              <a:t>Легко обеспечить нужное время удержания недорогим конденсатором.</a:t>
            </a:r>
            <a:endParaRPr/>
          </a:p>
        </p:txBody>
      </p:sp>
      <p:grpSp>
        <p:nvGrpSpPr>
          <p:cNvPr id="13" name="Group 12"/>
          <p:cNvGrpSpPr/>
          <p:nvPr/>
        </p:nvGrpSpPr>
        <p:grpSpPr bwMode="auto">
          <a:xfrm>
            <a:off x="3304871" y="1405277"/>
            <a:ext cx="5045232" cy="1910638"/>
            <a:chOff x="3304871" y="1234293"/>
            <a:chExt cx="5045232" cy="1910638"/>
          </a:xfrm>
        </p:grpSpPr>
        <p:sp>
          <p:nvSpPr>
            <p:cNvPr id="10" name="文本框 22"/>
            <p:cNvSpPr txBox="1"/>
            <p:nvPr/>
          </p:nvSpPr>
          <p:spPr bwMode="auto">
            <a:xfrm>
              <a:off x="3304871" y="2652488"/>
              <a:ext cx="500373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Настраиваемая защита от пониженного входного напряжения</a:t>
              </a:r>
              <a:endParaRPr/>
            </a:p>
          </p:txBody>
        </p:sp>
        <p:sp>
          <p:nvSpPr>
            <p:cNvPr id="11" name="文本框 22"/>
            <p:cNvSpPr txBox="1"/>
            <p:nvPr/>
          </p:nvSpPr>
          <p:spPr bwMode="auto">
            <a:xfrm>
              <a:off x="3304871" y="1520197"/>
              <a:ext cx="5037869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Ультраширокий в</a:t>
              </a:r>
              <a:r>
                <a:rPr lang="zh-CN" sz="1300">
                  <a:cs typeface="Arial"/>
                </a:rPr>
                <a:t>ход</a:t>
              </a:r>
              <a:r>
                <a:rPr lang="en-US" sz="1300">
                  <a:cs typeface="Arial"/>
                </a:rPr>
                <a:t>:</a:t>
              </a:r>
              <a:r>
                <a:rPr lang="zh-CN" sz="1300">
                  <a:cs typeface="Arial"/>
                </a:rPr>
                <a:t> </a:t>
              </a:r>
              <a:r>
                <a:rPr lang="ru-RU" sz="1300">
                  <a:cs typeface="Arial"/>
                </a:rPr>
                <a:t>14…160 В (12</a:t>
              </a:r>
              <a:r>
                <a:rPr lang="en-US" sz="1300">
                  <a:cs typeface="Arial"/>
                </a:rPr>
                <a:t>:1)</a:t>
              </a:r>
              <a:endParaRPr/>
            </a:p>
          </p:txBody>
        </p:sp>
        <p:sp>
          <p:nvSpPr>
            <p:cNvPr id="17" name="文本框 28"/>
            <p:cNvSpPr txBox="1"/>
            <p:nvPr/>
          </p:nvSpPr>
          <p:spPr bwMode="auto">
            <a:xfrm>
              <a:off x="3304871" y="1234293"/>
              <a:ext cx="5045232" cy="292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Соответствие стандарту </a:t>
              </a:r>
              <a:r>
                <a:rPr lang="en-US" sz="1300">
                  <a:cs typeface="Arial"/>
                </a:rPr>
                <a:t>EN50155</a:t>
              </a:r>
              <a:endParaRPr/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3304871" y="2100747"/>
              <a:ext cx="2146742" cy="2923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Изоляция 3000 В (</a:t>
              </a:r>
              <a:r>
                <a:rPr lang="en-US" sz="1300">
                  <a:cs typeface="Arial"/>
                </a:rPr>
                <a:t>AC)</a:t>
              </a:r>
              <a:endParaRPr/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3304871" y="2367726"/>
              <a:ext cx="4572000" cy="29238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Настраиваемое время удержания  </a:t>
              </a:r>
              <a:endParaRPr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3304871" y="1801679"/>
              <a:ext cx="1984839" cy="29238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0084CD"/>
                </a:buClr>
                <a:buSzPct val="130000"/>
                <a:buFont typeface="Arial"/>
                <a:buChar char="•"/>
                <a:defRPr/>
              </a:pPr>
              <a:r>
                <a:rPr lang="ru-RU" sz="1300">
                  <a:cs typeface="Arial"/>
                </a:rPr>
                <a:t>Типоразмер ¼</a:t>
              </a:r>
              <a:r>
                <a:rPr lang="en-US" sz="1300">
                  <a:cs typeface="Arial"/>
                </a:rPr>
                <a:t> Brick</a:t>
              </a:r>
              <a:endParaRPr lang="zh-CN" sz="1300">
                <a:cs typeface="Arial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图片 10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1491072" y="2344321"/>
            <a:ext cx="1031500" cy="706039"/>
          </a:xfrm>
          <a:prstGeom prst="rect">
            <a:avLst/>
          </a:prstGeom>
        </p:spPr>
      </p:pic>
      <p:pic>
        <p:nvPicPr>
          <p:cNvPr id="18" name="图片 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67566" y="2944311"/>
            <a:ext cx="1363364" cy="983570"/>
          </a:xfrm>
          <a:prstGeom prst="rect">
            <a:avLst/>
          </a:prstGeom>
        </p:spPr>
      </p:pic>
      <p:pic>
        <p:nvPicPr>
          <p:cNvPr id="161" name="Google Shape;86;p15"/>
          <p:cNvPicPr/>
          <p:nvPr/>
        </p:nvPicPr>
        <p:blipFill>
          <a:blip r:embed="rId4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2" name="Прямая соединительная линия 161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" name="Picture 2" descr="D:\MORNSUN\logo_EN png.pn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23" name="文本框 27"/>
          <p:cNvSpPr txBox="1"/>
          <p:nvPr/>
        </p:nvSpPr>
        <p:spPr bwMode="auto">
          <a:xfrm>
            <a:off x="134157" y="912299"/>
            <a:ext cx="236574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4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en-US" sz="1200">
                <a:latin typeface="Roboto"/>
                <a:cs typeface="Arial"/>
              </a:rPr>
              <a:t>DOSA </a:t>
            </a:r>
            <a:r>
              <a:rPr lang="ru-RU" sz="1200">
                <a:latin typeface="Roboto"/>
                <a:cs typeface="Arial"/>
              </a:rPr>
              <a:t>стандарт</a:t>
            </a:r>
            <a:endParaRPr lang="en-US" sz="1200">
              <a:latin typeface="Roboto"/>
              <a:cs typeface="Arial"/>
            </a:endParaRPr>
          </a:p>
          <a:p>
            <a:pPr marL="171450" indent="-171450">
              <a:lnSpc>
                <a:spcPct val="14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200">
                <a:latin typeface="Roboto"/>
                <a:cs typeface="Arial"/>
              </a:rPr>
              <a:t>Вход 2</a:t>
            </a:r>
            <a:r>
              <a:rPr lang="en-US" sz="1200">
                <a:latin typeface="Roboto"/>
                <a:cs typeface="Arial"/>
              </a:rPr>
              <a:t>:1 (36-75 </a:t>
            </a:r>
            <a:r>
              <a:rPr lang="ru-RU" sz="1200">
                <a:latin typeface="Roboto"/>
                <a:cs typeface="Arial"/>
              </a:rPr>
              <a:t>В)</a:t>
            </a:r>
          </a:p>
          <a:p>
            <a:pPr marL="171450" indent="-171450">
              <a:lnSpc>
                <a:spcPct val="14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200">
                <a:latin typeface="Roboto"/>
                <a:cs typeface="Arial"/>
              </a:rPr>
              <a:t>КПД до</a:t>
            </a:r>
            <a:r>
              <a:rPr sz="1200">
                <a:latin typeface="Roboto"/>
                <a:cs typeface="Arial"/>
              </a:rPr>
              <a:t> 93%</a:t>
            </a:r>
            <a:endParaRPr lang="ru-RU" sz="1200">
              <a:latin typeface="Roboto"/>
              <a:cs typeface="Arial"/>
            </a:endParaRPr>
          </a:p>
          <a:p>
            <a:pPr marL="171450" indent="-171450">
              <a:lnSpc>
                <a:spcPct val="140000"/>
              </a:lnSpc>
              <a:buClr>
                <a:srgbClr val="0084CD"/>
              </a:buClr>
              <a:buSzPct val="120000"/>
              <a:buFont typeface="Arial"/>
              <a:buChar char="•"/>
              <a:defRPr/>
            </a:pPr>
            <a:r>
              <a:rPr lang="ru-RU" sz="1200">
                <a:latin typeface="Roboto"/>
                <a:cs typeface="Arial"/>
              </a:rPr>
              <a:t>Изоляция 1500</a:t>
            </a:r>
            <a:r>
              <a:rPr lang="en-US" sz="1200">
                <a:latin typeface="Roboto"/>
                <a:cs typeface="Arial"/>
              </a:rPr>
              <a:t>/2250 </a:t>
            </a:r>
            <a:r>
              <a:rPr lang="ru-RU" sz="1200">
                <a:latin typeface="Roboto"/>
                <a:cs typeface="Arial"/>
              </a:rPr>
              <a:t>В</a:t>
            </a:r>
            <a:endParaRPr/>
          </a:p>
        </p:txBody>
      </p:sp>
      <p:sp>
        <p:nvSpPr>
          <p:cNvPr id="39" name="文本框 14"/>
          <p:cNvSpPr txBox="1"/>
          <p:nvPr/>
        </p:nvSpPr>
        <p:spPr bwMode="auto">
          <a:xfrm>
            <a:off x="467544" y="4099489"/>
            <a:ext cx="8098497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Широко используется в коммутаторах, коммуникационных шлюзах, базовых станциях связи 4G / 5G</a:t>
            </a: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 и другом телекоммуникационном оборудовании для </a:t>
            </a:r>
            <a:r>
              <a:rPr lang="en-US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DATA-</a:t>
            </a: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центров и серверах</a:t>
            </a:r>
            <a:endParaRPr sz="1300">
              <a:solidFill>
                <a:srgbClr val="558ED5"/>
              </a:solidFill>
              <a:latin typeface="Roboto"/>
              <a:ea typeface="方正黑体简体"/>
              <a:cs typeface="Arial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789610" y="915566"/>
          <a:ext cx="6026349" cy="2916775"/>
        </p:xfrm>
        <a:graphic>
          <a:graphicData uri="http://schemas.openxmlformats.org/drawingml/2006/table">
            <a:tbl>
              <a:tblPr firstRow="1" bandRow="1">
                <a:tableStyleId>{B676D499-6925-6536-EE18-6CC4A8BE7BCF}</a:tableStyleId>
              </a:tblPr>
              <a:tblGrid>
                <a:gridCol w="755793"/>
                <a:gridCol w="1067118"/>
                <a:gridCol w="1401146"/>
                <a:gridCol w="1401146"/>
                <a:gridCol w="1401146"/>
              </a:tblGrid>
              <a:tr h="38765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P </a:t>
                      </a:r>
                      <a:r>
                        <a:rPr lang="ru-RU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вых.</a:t>
                      </a:r>
                    </a:p>
                  </a:txBody>
                  <a:tcPr anchor="ctr"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SIP</a:t>
                      </a:r>
                      <a:endParaRPr lang="ru-RU" sz="1200" b="0">
                        <a:solidFill>
                          <a:schemeClr val="tx1"/>
                        </a:solidFill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1/4 brick</a:t>
                      </a:r>
                      <a:endParaRPr lang="ru-RU" sz="1200" b="0">
                        <a:solidFill>
                          <a:schemeClr val="tx1"/>
                        </a:solidFill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1/8 brick</a:t>
                      </a:r>
                      <a:endParaRPr lang="ru-RU" sz="1200" b="0">
                        <a:solidFill>
                          <a:schemeClr val="tx1"/>
                        </a:solidFill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1/16 brick</a:t>
                      </a:r>
                      <a:endParaRPr lang="ru-RU" sz="1200" b="0">
                        <a:solidFill>
                          <a:schemeClr val="tx1"/>
                        </a:solidFill>
                        <a:latin typeface="Roboto Medium"/>
                        <a:ea typeface="Roboto Medium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noFill/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3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VCB48-SO-3WR3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6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VCB48-SO-6WR3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10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VCB48-SBO-10WR3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20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VCB48-SBO-20WR3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30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VCB48-SBO-30WR3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100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VCB48-QBO-200WR3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VCB48-SBO-100WR3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200</a:t>
                      </a:r>
                      <a:r>
                        <a:rPr lang="ru-RU" sz="900" b="0">
                          <a:solidFill>
                            <a:schemeClr val="tx1"/>
                          </a:solidFill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VCB48-QBO-200WR3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solidFill>
                        <a:srgbClr val="0084CD"/>
                      </a:solidFill>
                    </a:lnB>
                    <a:noFill/>
                  </a:tcPr>
                </a:tc>
              </a:tr>
              <a:tr h="3161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900" b="0">
                          <a:latin typeface="Roboto Medium"/>
                          <a:ea typeface="Roboto Medium"/>
                        </a:rPr>
                        <a:t>400</a:t>
                      </a:r>
                      <a:r>
                        <a:rPr lang="ru-RU" sz="900" b="0">
                          <a:latin typeface="Roboto Medium"/>
                          <a:ea typeface="Roboto Medium"/>
                        </a:rPr>
                        <a:t> Вт</a:t>
                      </a:r>
                    </a:p>
                  </a:txBody>
                  <a:tcPr>
                    <a:lnL w="12700" algn="ctr">
                      <a:noFill/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>
                          <a:latin typeface="Roboto Light"/>
                        </a:rPr>
                        <a:t>VCF48-QBO-400WR3</a:t>
                      </a: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solidFill>
                        <a:srgbClr val="0084CD"/>
                      </a:solidFill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900">
                        <a:latin typeface="Roboto Light"/>
                      </a:endParaRPr>
                    </a:p>
                  </a:txBody>
                  <a:tcPr anchor="ctr">
                    <a:lnL w="12700" algn="ctr">
                      <a:solidFill>
                        <a:srgbClr val="0084CD"/>
                      </a:solidFill>
                    </a:lnL>
                    <a:lnR w="12700" algn="ctr">
                      <a:noFill/>
                    </a:lnR>
                    <a:lnT w="12700" algn="ctr">
                      <a:solidFill>
                        <a:srgbClr val="0084CD"/>
                      </a:solidFill>
                    </a:lnT>
                    <a:lnB w="12700" algn="ctr">
                      <a:noFil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 rot="21348135">
            <a:off x="613399" y="2350780"/>
            <a:ext cx="686867" cy="483237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Заголовок 1"/>
          <p:cNvSpPr txBox="1"/>
          <p:nvPr/>
        </p:nvSpPr>
        <p:spPr bwMode="auto">
          <a:xfrm>
            <a:off x="95753" y="6824"/>
            <a:ext cx="900991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Для серверов, </a:t>
            </a:r>
            <a:r>
              <a:rPr lang="en-US" sz="2700">
                <a:latin typeface="Roboto Light"/>
              </a:rPr>
              <a:t>DATA-</a:t>
            </a:r>
            <a:r>
              <a:rPr lang="ru-RU" sz="2700">
                <a:latin typeface="Roboto Light"/>
              </a:rPr>
              <a:t>центров и базовых станций</a:t>
            </a:r>
            <a:endParaRPr lang="en-US" sz="2700">
              <a:latin typeface="Roboto Light"/>
            </a:endParaRPr>
          </a:p>
          <a:p>
            <a:pPr algn="l">
              <a:defRPr/>
            </a:pPr>
            <a:endParaRPr lang="ru-RU" sz="2700"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165235" y="944210"/>
            <a:ext cx="2100526" cy="713710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416068" y="944210"/>
            <a:ext cx="2100526" cy="713710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666901" y="944210"/>
            <a:ext cx="2100526" cy="713710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917732" y="944210"/>
            <a:ext cx="2100526" cy="713710"/>
          </a:xfrm>
          <a:prstGeom prst="rect">
            <a:avLst/>
          </a:prstGeom>
          <a:solidFill>
            <a:srgbClr val="0084CD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426339" y="980895"/>
            <a:ext cx="2286476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Схемотехника</a:t>
            </a:r>
            <a:r>
              <a:rPr lang="en-US" sz="1600">
                <a:solidFill>
                  <a:schemeClr val="bg1"/>
                </a:solidFill>
                <a:latin typeface="Roboto Black"/>
                <a:ea typeface="Roboto Black"/>
              </a:rPr>
              <a:t>/</a:t>
            </a:r>
            <a:endParaRPr/>
          </a:p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Топология</a:t>
            </a:r>
            <a:endParaRPr lang="en-US" sz="1600">
              <a:solidFill>
                <a:schemeClr val="bg1"/>
              </a:solidFill>
              <a:latin typeface="Roboto Black"/>
              <a:ea typeface="Roboto Black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60614" y="980895"/>
            <a:ext cx="2041719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Интегральные микросхемы</a:t>
            </a:r>
            <a:endParaRPr lang="en-US" sz="1600">
              <a:solidFill>
                <a:schemeClr val="bg1"/>
              </a:solidFill>
              <a:latin typeface="Roboto Black"/>
              <a:ea typeface="Roboto Black"/>
              <a:cs typeface="Roboto Light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666900" y="980895"/>
            <a:ext cx="1944216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Материалы для производства</a:t>
            </a:r>
            <a:endParaRPr lang="en-US" sz="1600">
              <a:solidFill>
                <a:schemeClr val="bg1"/>
              </a:solidFill>
              <a:latin typeface="Roboto Black"/>
              <a:ea typeface="Roboto Black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917732" y="980895"/>
            <a:ext cx="2283143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Технология </a:t>
            </a:r>
            <a:endParaRPr/>
          </a:p>
          <a:p>
            <a:pPr>
              <a:defRPr/>
            </a:pPr>
            <a:r>
              <a:rPr lang="ru-RU" sz="1600">
                <a:solidFill>
                  <a:schemeClr val="bg1"/>
                </a:solidFill>
                <a:latin typeface="Roboto Black"/>
                <a:ea typeface="Roboto Black"/>
              </a:rPr>
              <a:t>производства</a:t>
            </a:r>
            <a:endParaRPr lang="en-US" sz="1600">
              <a:solidFill>
                <a:schemeClr val="bg1"/>
              </a:solidFill>
              <a:latin typeface="Roboto Black"/>
              <a:ea typeface="Roboto Black"/>
            </a:endParaRPr>
          </a:p>
        </p:txBody>
      </p:sp>
      <p:sp>
        <p:nvSpPr>
          <p:cNvPr id="18457" name="文本框 7"/>
          <p:cNvSpPr txBox="1">
            <a:spLocks noChangeArrowheads="1"/>
          </p:cNvSpPr>
          <p:nvPr/>
        </p:nvSpPr>
        <p:spPr bwMode="auto">
          <a:xfrm>
            <a:off x="2416067" y="1974787"/>
            <a:ext cx="2100527" cy="114133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171450" indent="-171450" algn="l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Инновационная топология </a:t>
            </a:r>
            <a:r>
              <a:rPr lang="en-US" sz="1050">
                <a:latin typeface="Roboto Light"/>
                <a:ea typeface="微软雅黑"/>
              </a:rPr>
              <a:t>Chiplet SiP </a:t>
            </a:r>
            <a:r>
              <a:rPr lang="ru-RU" sz="1050">
                <a:latin typeface="Roboto Light"/>
                <a:ea typeface="微软雅黑"/>
              </a:rPr>
              <a:t>и собственные схемотехнические решения </a:t>
            </a:r>
            <a:endParaRPr/>
          </a:p>
          <a:p>
            <a:pPr marL="171450" indent="-171450" algn="l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en-US" sz="1050">
                <a:latin typeface="Roboto Light"/>
                <a:ea typeface="微软雅黑"/>
              </a:rPr>
              <a:t>60+ </a:t>
            </a:r>
            <a:r>
              <a:rPr lang="ru-RU" sz="1050">
                <a:latin typeface="Roboto Light"/>
                <a:ea typeface="微软雅黑"/>
              </a:rPr>
              <a:t>патентов на изобретения</a:t>
            </a:r>
            <a:endParaRPr lang="en-US" sz="1050">
              <a:latin typeface="Roboto Light"/>
              <a:ea typeface="微软雅黑"/>
            </a:endParaRPr>
          </a:p>
        </p:txBody>
      </p:sp>
      <p:sp>
        <p:nvSpPr>
          <p:cNvPr id="18458" name="文本框 7"/>
          <p:cNvSpPr txBox="1">
            <a:spLocks noChangeArrowheads="1"/>
          </p:cNvSpPr>
          <p:nvPr/>
        </p:nvSpPr>
        <p:spPr bwMode="auto">
          <a:xfrm>
            <a:off x="160614" y="1974787"/>
            <a:ext cx="2105147" cy="94743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Разработка собственных интегральных микросхем </a:t>
            </a:r>
            <a:endParaRPr lang="en-US" sz="1050">
              <a:latin typeface="Roboto Light"/>
              <a:ea typeface="微软雅黑"/>
            </a:endParaRPr>
          </a:p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en-US" sz="1050">
                <a:latin typeface="Roboto Light"/>
                <a:ea typeface="微软雅黑"/>
              </a:rPr>
              <a:t>70+</a:t>
            </a:r>
            <a:r>
              <a:rPr lang="ru-RU" sz="1050">
                <a:latin typeface="Roboto Light"/>
                <a:ea typeface="微软雅黑"/>
              </a:rPr>
              <a:t> патентов на изобретение</a:t>
            </a:r>
            <a:endParaRPr lang="en-US" sz="1050">
              <a:latin typeface="Roboto Light"/>
              <a:ea typeface="微软雅黑"/>
            </a:endParaRPr>
          </a:p>
        </p:txBody>
      </p:sp>
      <p:sp>
        <p:nvSpPr>
          <p:cNvPr id="18460" name="文本框 7"/>
          <p:cNvSpPr txBox="1">
            <a:spLocks noChangeArrowheads="1"/>
          </p:cNvSpPr>
          <p:nvPr/>
        </p:nvSpPr>
        <p:spPr bwMode="auto">
          <a:xfrm>
            <a:off x="4666900" y="1974787"/>
            <a:ext cx="2100527" cy="94743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Компоненты встраиваемые в структуру ПП</a:t>
            </a:r>
            <a:endParaRPr lang="en-US" sz="1050">
              <a:latin typeface="Roboto Light"/>
              <a:ea typeface="微软雅黑"/>
            </a:endParaRPr>
          </a:p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Планарные трансформаторы</a:t>
            </a:r>
            <a:endParaRPr lang="en-US" sz="1050">
              <a:latin typeface="Roboto Light"/>
              <a:ea typeface="微软雅黑"/>
            </a:endParaRPr>
          </a:p>
        </p:txBody>
      </p:sp>
      <p:sp>
        <p:nvSpPr>
          <p:cNvPr id="18459" name="文本框 7"/>
          <p:cNvSpPr txBox="1">
            <a:spLocks noChangeArrowheads="1"/>
          </p:cNvSpPr>
          <p:nvPr/>
        </p:nvSpPr>
        <p:spPr bwMode="auto">
          <a:xfrm>
            <a:off x="6917732" y="1974787"/>
            <a:ext cx="2100527" cy="154042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defRPr>
                <a:solidFill>
                  <a:schemeClr val="tx1"/>
                </a:solidFill>
                <a:latin typeface="Calibri"/>
                <a:ea typeface="宋体"/>
              </a:defRPr>
            </a:lvl9pPr>
          </a:lstStyle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en-US" sz="1050">
                <a:latin typeface="Roboto Light"/>
                <a:ea typeface="微软雅黑"/>
              </a:rPr>
              <a:t>SMT </a:t>
            </a:r>
            <a:r>
              <a:rPr lang="ru-RU" sz="1050">
                <a:latin typeface="Roboto Light"/>
                <a:ea typeface="微软雅黑"/>
              </a:rPr>
              <a:t>линии (соответствие требованиям автопрома)</a:t>
            </a:r>
            <a:endParaRPr/>
          </a:p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Технология автоматической намотки трансформаторов</a:t>
            </a:r>
            <a:endParaRPr/>
          </a:p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Точечная микросварка</a:t>
            </a:r>
            <a:endParaRPr lang="en-US" sz="1050">
              <a:latin typeface="Roboto Light"/>
              <a:ea typeface="微软雅黑"/>
            </a:endParaRPr>
          </a:p>
          <a:p>
            <a:pPr marL="171450" indent="-171450">
              <a:lnSpc>
                <a:spcPct val="120000"/>
              </a:lnSpc>
              <a:spcBef>
                <a:spcPts val="800"/>
              </a:spcBef>
              <a:buClr>
                <a:srgbClr val="0084CD"/>
              </a:buClr>
              <a:buSzPct val="130000"/>
              <a:buFont typeface="Arial"/>
              <a:buChar char="•"/>
              <a:defRPr/>
            </a:pPr>
            <a:r>
              <a:rPr lang="ru-RU" sz="1050">
                <a:latin typeface="Roboto Light"/>
                <a:ea typeface="微软雅黑"/>
              </a:rPr>
              <a:t>Заливка компаундом</a:t>
            </a:r>
            <a:endParaRPr lang="en-US" sz="1050">
              <a:latin typeface="Roboto Light"/>
              <a:ea typeface="微软雅黑"/>
            </a:endParaRPr>
          </a:p>
        </p:txBody>
      </p:sp>
      <p:pic>
        <p:nvPicPr>
          <p:cNvPr id="24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Прямая соединительная линия 24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28" name="Заголовок 1"/>
          <p:cNvSpPr txBox="1"/>
          <p:nvPr/>
        </p:nvSpPr>
        <p:spPr bwMode="auto">
          <a:xfrm>
            <a:off x="101664" y="16160"/>
            <a:ext cx="8873291" cy="8572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Основные</a:t>
            </a:r>
            <a:r>
              <a:rPr lang="ru-RU" sz="2700"/>
              <a:t> </a:t>
            </a:r>
            <a:r>
              <a:rPr lang="ru-RU" sz="2700">
                <a:latin typeface="Roboto Light"/>
              </a:rPr>
              <a:t>преимущества</a:t>
            </a:r>
            <a:endParaRPr/>
          </a:p>
          <a:p>
            <a:pPr algn="l">
              <a:defRPr/>
            </a:pPr>
            <a:r>
              <a:rPr lang="ru-RU" sz="1500">
                <a:latin typeface="Roboto Light"/>
              </a:rPr>
              <a:t>Инновации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2C3848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Google Shape;1315;p45"/>
          <p:cNvSpPr/>
          <p:nvPr/>
        </p:nvSpPr>
        <p:spPr bwMode="auto">
          <a:xfrm>
            <a:off x="7129007" y="3162300"/>
            <a:ext cx="2004585" cy="1981200"/>
          </a:xfrm>
          <a:custGeom>
            <a:avLst/>
            <a:gdLst/>
            <a:ahLst/>
            <a:cxnLst/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Google Shape;1316;p45"/>
          <p:cNvSpPr/>
          <p:nvPr/>
        </p:nvSpPr>
        <p:spPr bwMode="auto">
          <a:xfrm rot="10800000">
            <a:off x="0" y="4659"/>
            <a:ext cx="2476500" cy="2266951"/>
          </a:xfrm>
          <a:custGeom>
            <a:avLst/>
            <a:gdLst/>
            <a:ahLst/>
            <a:cxnLst/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5338094" y="463291"/>
            <a:ext cx="3581825" cy="2947851"/>
            <a:chOff x="0" y="0"/>
            <a:chExt cx="9551532" cy="7860936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/>
            <a:srcRect l="1397" r="1397"/>
            <a:stretch/>
          </p:blipFill>
          <p:spPr bwMode="auto">
            <a:xfrm>
              <a:off x="0" y="0"/>
              <a:ext cx="9551532" cy="7860936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572000" y="836529"/>
            <a:ext cx="2741246" cy="238329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470040" y="286136"/>
            <a:ext cx="731655" cy="8519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8131300" y="3659986"/>
            <a:ext cx="731655" cy="85199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330399" y="4706371"/>
            <a:ext cx="1435298" cy="18245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7778904" y="4706371"/>
            <a:ext cx="1154350" cy="277044"/>
          </a:xfrm>
          <a:prstGeom prst="rect">
            <a:avLst/>
          </a:prstGeom>
        </p:spPr>
      </p:pic>
      <p:sp>
        <p:nvSpPr>
          <p:cNvPr id="14" name="Google Shape;1322;p45"/>
          <p:cNvSpPr txBox="1"/>
          <p:nvPr/>
        </p:nvSpPr>
        <p:spPr bwMode="auto">
          <a:xfrm>
            <a:off x="539552" y="2541013"/>
            <a:ext cx="4777730" cy="1540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defTabSz="914400">
              <a:lnSpc>
                <a:spcPct val="12501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ru-RU" sz="2650" b="0" i="0" u="none" strike="noStrike" cap="none" spc="0">
                <a:ln>
                  <a:noFill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ИНТЕРФЕЙСНЫЕ ИЗОЛИРОВАННЫЕ ПРИЁМОПЕРЕДАТЧИКИ</a:t>
            </a:r>
            <a:endParaRPr sz="1400" b="0" i="0" u="none" strike="noStrike" cap="none" spc="0">
              <a:ln>
                <a:noFill/>
              </a:ln>
              <a:solidFill>
                <a:srgbClr val="0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единительная линия 3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/>
          <p:nvPr/>
        </p:nvSpPr>
        <p:spPr bwMode="auto">
          <a:xfrm>
            <a:off x="84762" y="13251"/>
            <a:ext cx="8974475" cy="56398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Интерфейсные модули </a:t>
            </a:r>
            <a:r>
              <a:rPr lang="en-US" sz="2700">
                <a:latin typeface="Roboto Light"/>
              </a:rPr>
              <a:t>RS485 </a:t>
            </a:r>
            <a:r>
              <a:rPr lang="ru-RU" sz="2700">
                <a:latin typeface="Roboto Light"/>
              </a:rPr>
              <a:t>и </a:t>
            </a:r>
            <a:r>
              <a:rPr lang="en-US" sz="2700">
                <a:latin typeface="Roboto Light"/>
              </a:rPr>
              <a:t>CAN</a:t>
            </a:r>
            <a:r>
              <a:rPr lang="ru-RU" sz="2700">
                <a:latin typeface="Roboto Light"/>
              </a:rPr>
              <a:t> поколения </a:t>
            </a:r>
            <a:r>
              <a:rPr lang="en-US" sz="2700">
                <a:latin typeface="Roboto Light"/>
              </a:rPr>
              <a:t>R4</a:t>
            </a:r>
            <a:endParaRPr/>
          </a:p>
          <a:p>
            <a:pPr algn="l">
              <a:defRPr/>
            </a:pPr>
            <a:endParaRPr lang="ru-RU" sz="2700">
              <a:latin typeface="Calibri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79388" y="978114"/>
            <a:ext cx="1768873" cy="976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2111654" y="972316"/>
            <a:ext cx="825429" cy="699776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146435" y="2643240"/>
            <a:ext cx="1756906" cy="126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6"/>
          <p:cNvPicPr>
            <a:picLocks noChangeAspect="1"/>
          </p:cNvPicPr>
          <p:nvPr/>
        </p:nvPicPr>
        <p:blipFill>
          <a:blip r:embed="rId7" cstate="print"/>
          <a:stretch/>
        </p:blipFill>
        <p:spPr bwMode="auto">
          <a:xfrm>
            <a:off x="2098904" y="2685647"/>
            <a:ext cx="971567" cy="80548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>
            <a:off x="121861" y="607912"/>
            <a:ext cx="3453189" cy="292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Roboto Medium"/>
                <a:cs typeface="Arial"/>
              </a:rPr>
              <a:t>Цифровой изолятор + приёмопередатчик</a:t>
            </a:r>
            <a:endParaRPr lang="ru-RU" sz="1300">
              <a:solidFill>
                <a:srgbClr val="558ED5"/>
              </a:solidFill>
              <a:latin typeface="Roboto"/>
              <a:ea typeface="Roboto Medium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07505" y="2223509"/>
            <a:ext cx="4136069" cy="292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Roboto Medium"/>
                <a:cs typeface="Arial"/>
              </a:rPr>
              <a:t>Цифровой изолятор + приёмопередатчик + </a:t>
            </a:r>
            <a:r>
              <a:rPr lang="en-US" sz="1300">
                <a:solidFill>
                  <a:srgbClr val="558ED5"/>
                </a:solidFill>
                <a:latin typeface="Roboto"/>
                <a:ea typeface="Roboto Medium"/>
                <a:cs typeface="Arial"/>
              </a:rPr>
              <a:t>DC/DC</a:t>
            </a:r>
            <a:endParaRPr lang="ru-RU" sz="1300">
              <a:solidFill>
                <a:srgbClr val="558ED5"/>
              </a:solidFill>
              <a:latin typeface="Roboto"/>
              <a:ea typeface="Roboto Medium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/>
          <a:stretch/>
        </p:blipFill>
        <p:spPr bwMode="auto">
          <a:xfrm>
            <a:off x="4355976" y="674258"/>
            <a:ext cx="4011644" cy="1929068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6" name="Прямоугольник 15"/>
          <p:cNvSpPr/>
          <p:nvPr/>
        </p:nvSpPr>
        <p:spPr bwMode="auto">
          <a:xfrm>
            <a:off x="4239483" y="2736971"/>
            <a:ext cx="4904517" cy="1384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ru-RU" sz="1100">
                <a:cs typeface="Arial"/>
              </a:rPr>
              <a:t>Компактный размер</a:t>
            </a:r>
            <a:r>
              <a:rPr lang="en-US" sz="1100">
                <a:cs typeface="Arial"/>
              </a:rPr>
              <a:t>; </a:t>
            </a:r>
            <a:r>
              <a:rPr lang="ru-RU" sz="1100">
                <a:cs typeface="Arial"/>
              </a:rPr>
              <a:t>корпус </a:t>
            </a:r>
            <a:r>
              <a:rPr lang="en-US" sz="1100">
                <a:cs typeface="Arial"/>
              </a:rPr>
              <a:t>DFN</a:t>
            </a:r>
            <a:r>
              <a:rPr lang="ru-RU" sz="1100">
                <a:cs typeface="Arial"/>
              </a:rPr>
              <a:t> совместим с </a:t>
            </a:r>
            <a:r>
              <a:rPr lang="en-US" sz="1100">
                <a:cs typeface="Arial"/>
              </a:rPr>
              <a:t>SOIC-20</a:t>
            </a:r>
            <a:endParaRPr/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en-US" sz="1100">
                <a:cs typeface="Arial"/>
              </a:rPr>
              <a:t>3</a:t>
            </a:r>
            <a:r>
              <a:rPr lang="ru-RU" sz="1100">
                <a:cs typeface="Arial"/>
              </a:rPr>
              <a:t>-в-1</a:t>
            </a:r>
            <a:r>
              <a:rPr lang="en-US" sz="1100">
                <a:cs typeface="Arial"/>
              </a:rPr>
              <a:t> (2-</a:t>
            </a:r>
            <a:r>
              <a:rPr lang="ru-RU" sz="1100">
                <a:cs typeface="Arial"/>
              </a:rPr>
              <a:t>в-1)</a:t>
            </a:r>
            <a:endParaRPr/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ru-RU" sz="1100">
                <a:cs typeface="Arial"/>
              </a:rPr>
              <a:t>Питание </a:t>
            </a:r>
            <a:r>
              <a:rPr lang="ru-RU" sz="1100" b="1">
                <a:cs typeface="Arial"/>
              </a:rPr>
              <a:t>5 В </a:t>
            </a:r>
            <a:r>
              <a:rPr lang="ru-RU" sz="1100">
                <a:cs typeface="Arial"/>
              </a:rPr>
              <a:t>или </a:t>
            </a:r>
            <a:r>
              <a:rPr lang="en-US" sz="1100" b="1">
                <a:cs typeface="Arial"/>
              </a:rPr>
              <a:t>3,3 </a:t>
            </a:r>
            <a:r>
              <a:rPr lang="ru-RU" sz="1100" b="1">
                <a:cs typeface="Arial"/>
              </a:rPr>
              <a:t>В</a:t>
            </a:r>
            <a:endParaRPr/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ru-RU" sz="1100">
                <a:cs typeface="Arial"/>
              </a:rPr>
              <a:t>Изоляция </a:t>
            </a:r>
            <a:r>
              <a:rPr lang="ru-RU" sz="1100" b="1">
                <a:cs typeface="Arial"/>
              </a:rPr>
              <a:t>3000 В </a:t>
            </a:r>
            <a:r>
              <a:rPr lang="ru-RU" sz="1100">
                <a:cs typeface="Arial"/>
              </a:rPr>
              <a:t>или </a:t>
            </a:r>
            <a:r>
              <a:rPr lang="en-US" sz="1100" b="1">
                <a:cs typeface="Arial"/>
              </a:rPr>
              <a:t>5000</a:t>
            </a:r>
            <a:r>
              <a:rPr lang="ru-RU" sz="1100" b="1">
                <a:cs typeface="Arial"/>
              </a:rPr>
              <a:t> В </a:t>
            </a:r>
            <a:r>
              <a:rPr lang="en-US" sz="1100">
                <a:cs typeface="Arial"/>
              </a:rPr>
              <a:t>DC</a:t>
            </a:r>
            <a:r>
              <a:rPr lang="ru-RU" sz="1100">
                <a:cs typeface="Arial"/>
              </a:rPr>
              <a:t> (3750 В rms)</a:t>
            </a:r>
            <a:r>
              <a:rPr lang="en-US" sz="1100">
                <a:cs typeface="Arial"/>
              </a:rPr>
              <a:t> </a:t>
            </a:r>
            <a:endParaRPr lang="ru-RU" sz="1100">
              <a:cs typeface="Arial"/>
            </a:endParaRPr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ru-RU" sz="1100">
                <a:cs typeface="Arial"/>
              </a:rPr>
              <a:t>Скорость до 20 </a:t>
            </a:r>
            <a:r>
              <a:rPr lang="en-US" sz="1100">
                <a:cs typeface="Arial"/>
              </a:rPr>
              <a:t>Mbps</a:t>
            </a:r>
            <a:endParaRPr/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en-US" sz="1100">
                <a:cs typeface="Arial"/>
              </a:rPr>
              <a:t>Half-duplex/Full-duplex</a:t>
            </a:r>
            <a:endParaRPr/>
          </a:p>
          <a:p>
            <a:pPr marL="285750" indent="-285750">
              <a:lnSpc>
                <a:spcPct val="110000"/>
              </a:lnSpc>
              <a:buClr>
                <a:srgbClr val="0084CD"/>
              </a:buClr>
              <a:buFont typeface="Arial"/>
              <a:buChar char="•"/>
              <a:defRPr/>
            </a:pPr>
            <a:r>
              <a:rPr lang="ru-RU" sz="1100"/>
              <a:t>Соответствие стандарту</a:t>
            </a:r>
            <a:r>
              <a:rPr lang="en-US" sz="1100"/>
              <a:t> AEC-Q100</a:t>
            </a:r>
            <a:endParaRPr lang="en-US" sz="1100"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086988" y="1689313"/>
            <a:ext cx="8194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>
                <a:cs typeface="Arial"/>
              </a:rPr>
              <a:t>TD041Sxxx</a:t>
            </a:r>
            <a:endParaRPr lang="ru-RU" sz="100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078170" y="3507430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>
                <a:cs typeface="Arial"/>
              </a:rPr>
              <a:t>TD(H)541Sxxx</a:t>
            </a:r>
            <a:endParaRPr/>
          </a:p>
          <a:p>
            <a:pPr>
              <a:defRPr/>
            </a:pPr>
            <a:r>
              <a:rPr lang="en-US" sz="1000">
                <a:cs typeface="Arial"/>
              </a:rPr>
              <a:t>TD(H)341Sxxx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127120" y="4249597"/>
            <a:ext cx="6471643" cy="292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300">
                <a:solidFill>
                  <a:srgbClr val="0084CD"/>
                </a:solidFill>
                <a:latin typeface="Roboto"/>
                <a:cs typeface="Arial"/>
              </a:rPr>
              <a:t>Уже доступны интерфейсы </a:t>
            </a:r>
            <a:r>
              <a:rPr lang="en-US" sz="1300">
                <a:solidFill>
                  <a:srgbClr val="0084CD"/>
                </a:solidFill>
                <a:latin typeface="Roboto"/>
              </a:rPr>
              <a:t>TD341S485H</a:t>
            </a:r>
            <a:r>
              <a:rPr lang="ru-RU" sz="1300">
                <a:solidFill>
                  <a:srgbClr val="0084CD"/>
                </a:solidFill>
                <a:latin typeface="Roboto"/>
              </a:rPr>
              <a:t> (3,3 В</a:t>
            </a:r>
            <a:r>
              <a:rPr lang="en-US" sz="1300">
                <a:solidFill>
                  <a:srgbClr val="0084CD"/>
                </a:solidFill>
                <a:latin typeface="Roboto"/>
              </a:rPr>
              <a:t>/3 </a:t>
            </a:r>
            <a:r>
              <a:rPr lang="ru-RU" sz="1300">
                <a:solidFill>
                  <a:srgbClr val="0084CD"/>
                </a:solidFill>
                <a:latin typeface="Roboto"/>
              </a:rPr>
              <a:t>кВ) и </a:t>
            </a:r>
            <a:r>
              <a:rPr lang="en-US" sz="1300">
                <a:solidFill>
                  <a:srgbClr val="0084CD"/>
                </a:solidFill>
                <a:latin typeface="Roboto"/>
              </a:rPr>
              <a:t>TDH341S485H</a:t>
            </a:r>
            <a:r>
              <a:rPr lang="ru-RU" sz="1300">
                <a:solidFill>
                  <a:srgbClr val="0084CD"/>
                </a:solidFill>
                <a:latin typeface="Roboto"/>
              </a:rPr>
              <a:t> (3,3 В</a:t>
            </a:r>
            <a:r>
              <a:rPr lang="en-US" sz="1300">
                <a:solidFill>
                  <a:srgbClr val="0084CD"/>
                </a:solidFill>
                <a:latin typeface="Roboto"/>
              </a:rPr>
              <a:t>/5 </a:t>
            </a:r>
            <a:r>
              <a:rPr lang="ru-RU" sz="1300">
                <a:solidFill>
                  <a:srgbClr val="0084CD"/>
                </a:solidFill>
                <a:latin typeface="Roboto"/>
              </a:rPr>
              <a:t>кВ)</a:t>
            </a:r>
            <a:endParaRPr lang="en-US" sz="1300">
              <a:solidFill>
                <a:srgbClr val="0084CD"/>
              </a:solidFill>
              <a:latin typeface="Roboto"/>
              <a:cs typeface="Arial"/>
            </a:endParaRPr>
          </a:p>
        </p:txBody>
      </p:sp>
      <p:sp>
        <p:nvSpPr>
          <p:cNvPr id="17" name="5-конечная звезда 16"/>
          <p:cNvSpPr/>
          <p:nvPr/>
        </p:nvSpPr>
        <p:spPr bwMode="auto">
          <a:xfrm>
            <a:off x="6084168" y="3088390"/>
            <a:ext cx="144016" cy="131585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Прямая соединительная линия 3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/>
          <p:nvPr/>
        </p:nvSpPr>
        <p:spPr bwMode="auto">
          <a:xfrm>
            <a:off x="106506" y="13857"/>
            <a:ext cx="900991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Что ожидаем в 2022 году</a:t>
            </a:r>
            <a:endParaRPr lang="en-US" sz="2700">
              <a:latin typeface="Roboto Light"/>
            </a:endParaRPr>
          </a:p>
          <a:p>
            <a:pPr algn="l">
              <a:defRPr/>
            </a:pPr>
            <a:endParaRPr lang="ru-RU" sz="2700">
              <a:latin typeface="Calibri"/>
            </a:endParaRPr>
          </a:p>
        </p:txBody>
      </p:sp>
      <p:pic>
        <p:nvPicPr>
          <p:cNvPr id="9" name="图片 15" descr="LM600-12Bxx"/>
          <p:cNvPicPr>
            <a:picLocks noChangeAspect="1" noChangeArrowheads="1"/>
          </p:cNvPicPr>
          <p:nvPr/>
        </p:nvPicPr>
        <p:blipFill>
          <a:blip r:embed="rId4" cstate="print"/>
          <a:srcRect l="6622" t="13783" r="9676" b="13573"/>
          <a:stretch/>
        </p:blipFill>
        <p:spPr bwMode="auto">
          <a:xfrm>
            <a:off x="271364" y="1310386"/>
            <a:ext cx="878667" cy="680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19" descr="LOF350-20B48无认证标识版"/>
          <p:cNvPicPr>
            <a:picLocks noChangeAspect="1" noChangeArrowheads="1"/>
          </p:cNvPicPr>
          <p:nvPr/>
        </p:nvPicPr>
        <p:blipFill>
          <a:blip r:embed="rId5" cstate="print"/>
          <a:srcRect l="11523" t="12062" r="15929" b="6948"/>
          <a:stretch/>
        </p:blipFill>
        <p:spPr bwMode="auto">
          <a:xfrm>
            <a:off x="271364" y="2557319"/>
            <a:ext cx="789637" cy="618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/>
          <a:stretch/>
        </p:blipFill>
        <p:spPr bwMode="auto">
          <a:xfrm>
            <a:off x="4621797" y="2419629"/>
            <a:ext cx="691995" cy="936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3" descr="LD10-23B03R2"/>
          <p:cNvPicPr>
            <a:picLocks noChangeAspect="1" noChangeArrowheads="1"/>
          </p:cNvPicPr>
          <p:nvPr/>
        </p:nvPicPr>
        <p:blipFill>
          <a:blip r:embed="rId7" cstate="print"/>
          <a:srcRect l="29137" t="13725" r="29137" b="24200"/>
          <a:stretch/>
        </p:blipFill>
        <p:spPr bwMode="auto">
          <a:xfrm>
            <a:off x="4834653" y="1368136"/>
            <a:ext cx="590501" cy="58570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28"/>
          <p:cNvSpPr txBox="1"/>
          <p:nvPr/>
        </p:nvSpPr>
        <p:spPr bwMode="auto">
          <a:xfrm>
            <a:off x="1187392" y="1091677"/>
            <a:ext cx="3240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>
                <a:solidFill>
                  <a:srgbClr val="0084CD"/>
                </a:solidFill>
                <a:latin typeface="Roboto Medium"/>
                <a:ea typeface="Roboto Medium"/>
                <a:cs typeface="Arial"/>
              </a:rPr>
              <a:t>LM</a:t>
            </a:r>
            <a:endParaRPr/>
          </a:p>
          <a:p>
            <a:pPr>
              <a:lnSpc>
                <a:spcPct val="150000"/>
              </a:lnSpc>
              <a:defRPr/>
            </a:pPr>
            <a:r>
              <a:rPr lang="ru-RU" sz="1200">
                <a:cs typeface="Arial"/>
              </a:rPr>
              <a:t>Увеличение мощности до 1500 Вт</a:t>
            </a:r>
            <a:endParaRPr/>
          </a:p>
          <a:p>
            <a:pPr>
              <a:defRPr/>
            </a:pPr>
            <a:r>
              <a:rPr lang="ru-RU" sz="1200">
                <a:cs typeface="Arial"/>
              </a:rPr>
              <a:t>Форм-фактор </a:t>
            </a:r>
            <a:r>
              <a:rPr lang="en-US" sz="1200" b="1">
                <a:cs typeface="Arial"/>
              </a:rPr>
              <a:t>U</a:t>
            </a:r>
            <a:r>
              <a:rPr lang="ru-RU" sz="1200">
                <a:cs typeface="Arial"/>
              </a:rPr>
              <a:t> мощностью 200-500 Вт</a:t>
            </a:r>
            <a:endParaRPr lang="en-US" sz="1200">
              <a:cs typeface="Arial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1187392" y="2380180"/>
            <a:ext cx="2515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solidFill>
                  <a:srgbClr val="0084CD"/>
                </a:solidFill>
                <a:latin typeface="Roboto Medium"/>
                <a:ea typeface="Roboto Medium"/>
                <a:cs typeface="Arial"/>
              </a:rPr>
              <a:t>LOF</a:t>
            </a:r>
            <a:endParaRPr/>
          </a:p>
          <a:p>
            <a:pPr>
              <a:lnSpc>
                <a:spcPct val="200000"/>
              </a:lnSpc>
              <a:defRPr/>
            </a:pPr>
            <a:r>
              <a:rPr lang="ru-RU" sz="1200">
                <a:cs typeface="Arial"/>
              </a:rPr>
              <a:t>Увеличение мощности до 750 Вт</a:t>
            </a:r>
            <a:endParaRPr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5572898" y="2412187"/>
            <a:ext cx="33915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>
                <a:cs typeface="Arial"/>
              </a:rPr>
              <a:t>С </a:t>
            </a:r>
            <a:r>
              <a:rPr lang="en-US" sz="1200">
                <a:cs typeface="Arial"/>
              </a:rPr>
              <a:t>3-</a:t>
            </a:r>
            <a:r>
              <a:rPr lang="ru-RU" sz="1200">
                <a:cs typeface="Arial"/>
              </a:rPr>
              <a:t>х фазным входом 240-960 Вт</a:t>
            </a:r>
            <a:endParaRPr/>
          </a:p>
          <a:p>
            <a:pPr>
              <a:defRPr/>
            </a:pPr>
            <a:r>
              <a:rPr lang="ru-RU" sz="1200">
                <a:cs typeface="Arial"/>
              </a:rPr>
              <a:t>С расширенными функциональными возможностями 240-960 Вт</a:t>
            </a:r>
            <a:endParaRPr/>
          </a:p>
          <a:p>
            <a:pPr>
              <a:defRPr/>
            </a:pPr>
            <a:endParaRPr lang="ru-RU" sz="1200">
              <a:cs typeface="Arial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5546247" y="1283748"/>
            <a:ext cx="31325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solidFill>
                  <a:srgbClr val="0084CD"/>
                </a:solidFill>
                <a:latin typeface="Roboto Medium"/>
                <a:ea typeface="Roboto Medium"/>
                <a:cs typeface="Arial"/>
              </a:rPr>
              <a:t>LD/R2</a:t>
            </a:r>
            <a:endParaRPr/>
          </a:p>
          <a:p>
            <a:pPr>
              <a:lnSpc>
                <a:spcPct val="200000"/>
              </a:lnSpc>
              <a:defRPr/>
            </a:pPr>
            <a:r>
              <a:rPr lang="ru-RU" sz="1200">
                <a:cs typeface="Arial"/>
              </a:rPr>
              <a:t>Расширение по мощности до 40</a:t>
            </a:r>
            <a:r>
              <a:rPr lang="en-US" sz="1200">
                <a:cs typeface="Arial"/>
              </a:rPr>
              <a:t>/60/90 </a:t>
            </a:r>
            <a:r>
              <a:rPr lang="ru-RU" sz="1200">
                <a:cs typeface="Arial"/>
              </a:rPr>
              <a:t>Вт</a:t>
            </a:r>
          </a:p>
        </p:txBody>
      </p:sp>
      <p:sp>
        <p:nvSpPr>
          <p:cNvPr id="19" name="文本框 14"/>
          <p:cNvSpPr txBox="1"/>
          <p:nvPr/>
        </p:nvSpPr>
        <p:spPr bwMode="auto">
          <a:xfrm>
            <a:off x="226966" y="4147988"/>
            <a:ext cx="7706938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Расширение модельного ряда источников питания по мощности и функционалу.</a:t>
            </a:r>
            <a:endParaRPr/>
          </a:p>
          <a:p>
            <a:pPr algn="just">
              <a:defRPr/>
            </a:pPr>
            <a:r>
              <a:rPr lang="ru-RU" sz="1300">
                <a:solidFill>
                  <a:srgbClr val="558ED5"/>
                </a:solidFill>
                <a:latin typeface="Roboto"/>
                <a:ea typeface="方正黑体简体"/>
                <a:cs typeface="Arial"/>
              </a:rPr>
              <a:t>Появление моделей в новом конструктиве</a:t>
            </a:r>
            <a:endParaRPr sz="1300">
              <a:solidFill>
                <a:srgbClr val="558ED5"/>
              </a:solidFill>
              <a:latin typeface="Roboto"/>
              <a:ea typeface="方正黑体简体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396" name="矩形 7"/>
          <p:cNvSpPr>
            <a:spLocks noChangeArrowheads="1"/>
          </p:cNvSpPr>
          <p:nvPr/>
        </p:nvSpPr>
        <p:spPr bwMode="auto">
          <a:xfrm>
            <a:off x="461204" y="3784438"/>
            <a:ext cx="1391024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Энергетика</a:t>
            </a:r>
            <a:endParaRPr lang="zh-CN" sz="1200">
              <a:ea typeface="微软雅黑"/>
            </a:endParaRPr>
          </a:p>
        </p:txBody>
      </p:sp>
      <p:sp>
        <p:nvSpPr>
          <p:cNvPr id="58391" name="矩形 1"/>
          <p:cNvSpPr>
            <a:spLocks noChangeArrowheads="1"/>
          </p:cNvSpPr>
          <p:nvPr/>
        </p:nvSpPr>
        <p:spPr bwMode="auto">
          <a:xfrm>
            <a:off x="2879713" y="3784438"/>
            <a:ext cx="1007371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Медицина</a:t>
            </a:r>
            <a:endParaRPr lang="en-US" sz="1200">
              <a:ea typeface="微软雅黑"/>
            </a:endParaRPr>
          </a:p>
        </p:txBody>
      </p:sp>
      <p:sp>
        <p:nvSpPr>
          <p:cNvPr id="58394" name="矩形 5"/>
          <p:cNvSpPr>
            <a:spLocks noChangeArrowheads="1"/>
          </p:cNvSpPr>
          <p:nvPr/>
        </p:nvSpPr>
        <p:spPr bwMode="auto">
          <a:xfrm>
            <a:off x="7070020" y="3784438"/>
            <a:ext cx="1420355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Телеком</a:t>
            </a:r>
            <a:endParaRPr lang="en-US" sz="1200">
              <a:ea typeface="微软雅黑"/>
            </a:endParaRPr>
          </a:p>
        </p:txBody>
      </p:sp>
      <p:sp>
        <p:nvSpPr>
          <p:cNvPr id="58393" name="矩形 4"/>
          <p:cNvSpPr>
            <a:spLocks noChangeArrowheads="1"/>
          </p:cNvSpPr>
          <p:nvPr/>
        </p:nvSpPr>
        <p:spPr bwMode="auto">
          <a:xfrm>
            <a:off x="4885868" y="3784438"/>
            <a:ext cx="1574799" cy="43858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Автомобильная сфера</a:t>
            </a:r>
            <a:endParaRPr lang="en-US" sz="1200">
              <a:ea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4823019" y="2645142"/>
            <a:ext cx="1504547" cy="98912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3" name="图片 62"/>
          <p:cNvPicPr/>
          <p:nvPr/>
        </p:nvPicPr>
        <p:blipFill>
          <a:blip r:embed="rId3" cstate="print"/>
          <a:stretch/>
        </p:blipFill>
        <p:spPr bwMode="auto">
          <a:xfrm>
            <a:off x="2637012" y="2643756"/>
            <a:ext cx="1484535" cy="99327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7029038" y="2645142"/>
            <a:ext cx="1520567" cy="99562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429719" y="2642371"/>
            <a:ext cx="1505821" cy="993276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3" name="图片 3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4818464" y="908175"/>
            <a:ext cx="1519853" cy="889954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4" name="图片 4"/>
          <p:cNvPicPr>
            <a:picLocks noChangeAspect="1"/>
          </p:cNvPicPr>
          <p:nvPr/>
        </p:nvPicPr>
        <p:blipFill>
          <a:blip r:embed="rId7" cstate="print"/>
          <a:stretch/>
        </p:blipFill>
        <p:spPr bwMode="auto">
          <a:xfrm>
            <a:off x="390722" y="908175"/>
            <a:ext cx="1544818" cy="90463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5" name="图片 6"/>
          <p:cNvPicPr>
            <a:picLocks noChangeAspect="1"/>
          </p:cNvPicPr>
          <p:nvPr/>
        </p:nvPicPr>
        <p:blipFill>
          <a:blip r:embed="rId8" cstate="print"/>
          <a:stretch/>
        </p:blipFill>
        <p:spPr bwMode="auto">
          <a:xfrm>
            <a:off x="2617496" y="908175"/>
            <a:ext cx="1519012" cy="91093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36" name="图片 16"/>
          <p:cNvPicPr>
            <a:picLocks noChangeAspect="1"/>
          </p:cNvPicPr>
          <p:nvPr/>
        </p:nvPicPr>
        <p:blipFill>
          <a:blip r:embed="rId9" cstate="print"/>
          <a:stretch/>
        </p:blipFill>
        <p:spPr bwMode="auto">
          <a:xfrm>
            <a:off x="7020272" y="908175"/>
            <a:ext cx="1519853" cy="878202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37" name="矩形 7"/>
          <p:cNvSpPr>
            <a:spLocks noChangeArrowheads="1"/>
          </p:cNvSpPr>
          <p:nvPr/>
        </p:nvSpPr>
        <p:spPr bwMode="auto">
          <a:xfrm>
            <a:off x="521580" y="1926614"/>
            <a:ext cx="1391024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Промавтоматика</a:t>
            </a:r>
            <a:endParaRPr lang="zh-CN" sz="1200">
              <a:ea typeface="微软雅黑"/>
            </a:endParaRPr>
          </a:p>
        </p:txBody>
      </p:sp>
      <p:sp>
        <p:nvSpPr>
          <p:cNvPr id="38" name="矩形 7"/>
          <p:cNvSpPr>
            <a:spLocks noChangeArrowheads="1"/>
          </p:cNvSpPr>
          <p:nvPr/>
        </p:nvSpPr>
        <p:spPr bwMode="auto">
          <a:xfrm>
            <a:off x="2687887" y="1926614"/>
            <a:ext cx="1391024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ЖД транспорт</a:t>
            </a:r>
            <a:endParaRPr lang="zh-CN" sz="1200">
              <a:ea typeface="微软雅黑"/>
            </a:endParaRPr>
          </a:p>
        </p:txBody>
      </p:sp>
      <p:sp>
        <p:nvSpPr>
          <p:cNvPr id="39" name="矩形 7"/>
          <p:cNvSpPr>
            <a:spLocks noChangeArrowheads="1"/>
          </p:cNvSpPr>
          <p:nvPr/>
        </p:nvSpPr>
        <p:spPr bwMode="auto">
          <a:xfrm>
            <a:off x="4936542" y="1916880"/>
            <a:ext cx="1391024" cy="43858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ru-RU" sz="1200">
                <a:ea typeface="微软雅黑"/>
              </a:rPr>
              <a:t>Альтернативная энергетика</a:t>
            </a:r>
            <a:endParaRPr lang="zh-CN" sz="1200">
              <a:ea typeface="微软雅黑"/>
            </a:endParaRPr>
          </a:p>
        </p:txBody>
      </p:sp>
      <p:sp>
        <p:nvSpPr>
          <p:cNvPr id="40" name="矩形 7"/>
          <p:cNvSpPr>
            <a:spLocks noChangeArrowheads="1"/>
          </p:cNvSpPr>
          <p:nvPr/>
        </p:nvSpPr>
        <p:spPr bwMode="auto">
          <a:xfrm>
            <a:off x="6996427" y="1926614"/>
            <a:ext cx="1391024" cy="25391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en-US" sz="1200">
                <a:ea typeface="微软雅黑"/>
              </a:rPr>
              <a:t>IoT</a:t>
            </a:r>
            <a:endParaRPr lang="zh-CN" sz="1200">
              <a:ea typeface="微软雅黑"/>
            </a:endParaRPr>
          </a:p>
        </p:txBody>
      </p:sp>
      <p:sp>
        <p:nvSpPr>
          <p:cNvPr id="19" name="Заголовок 1"/>
          <p:cNvSpPr txBox="1"/>
          <p:nvPr/>
        </p:nvSpPr>
        <p:spPr bwMode="auto">
          <a:xfrm>
            <a:off x="75003" y="0"/>
            <a:ext cx="9009911" cy="62943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Если нужен источник питания – это </a:t>
            </a:r>
            <a:r>
              <a:rPr lang="en-US" sz="2700">
                <a:latin typeface="Roboto Light"/>
              </a:rPr>
              <a:t>MORNSUN</a:t>
            </a:r>
            <a:endParaRPr lang="ru-RU" sz="2700">
              <a:latin typeface="Roboto Light"/>
            </a:endParaRPr>
          </a:p>
        </p:txBody>
      </p:sp>
      <p:pic>
        <p:nvPicPr>
          <p:cNvPr id="20" name="Google Shape;86;p15"/>
          <p:cNvPicPr/>
          <p:nvPr/>
        </p:nvPicPr>
        <p:blipFill>
          <a:blip r:embed="rId10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Прямая соединительная линия 20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D:\MORNSUN\logo_EN png.png"/>
          <p:cNvPicPr>
            <a:picLocks noChangeAspect="1" noChangeArrowheads="1"/>
          </p:cNvPicPr>
          <p:nvPr/>
        </p:nvPicPr>
        <p:blipFill>
          <a:blip r:embed="rId11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8" name="Google Shape;1348;g125bf55354e_0_98"/>
          <p:cNvSpPr txBox="1">
            <a:spLocks noGrp="1"/>
          </p:cNvSpPr>
          <p:nvPr>
            <p:ph type="title"/>
          </p:nvPr>
        </p:nvSpPr>
        <p:spPr bwMode="auto">
          <a:xfrm>
            <a:off x="74950" y="30234"/>
            <a:ext cx="8705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Roboto"/>
              <a:buNone/>
              <a:defRPr/>
            </a:pPr>
            <a:r>
              <a:rPr lang="ru-RU" sz="2500">
                <a:latin typeface="Roboto Light"/>
              </a:rPr>
              <a:t>MORNSUN R&amp;D и планы в России</a:t>
            </a:r>
            <a:endParaRPr>
              <a:latin typeface="Roboto Light"/>
            </a:endParaRPr>
          </a:p>
        </p:txBody>
      </p:sp>
      <p:pic>
        <p:nvPicPr>
          <p:cNvPr id="1349" name="Google Shape;1349;g125bf55354e_0_98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50" name="Google Shape;1350;g125bf55354e_0_98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straightConnector1">
            <a:avLst/>
          </a:prstGeom>
          <a:noFill/>
          <a:ln w="12700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51" name="Google Shape;1351;g125bf55354e_0_98" descr="D:\MORNSUN\logo_EN png.png"/>
          <p:cNvPicPr/>
          <p:nvPr/>
        </p:nvPicPr>
        <p:blipFill>
          <a:blip r:embed="rId3" cstate="print">
            <a:alphaModFix/>
          </a:blip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2" name="Google Shape;1352;g125bf55354e_0_98"/>
          <p:cNvSpPr txBox="1"/>
          <p:nvPr/>
        </p:nvSpPr>
        <p:spPr bwMode="auto">
          <a:xfrm>
            <a:off x="1044554" y="1118664"/>
            <a:ext cx="21603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100">
                <a:solidFill>
                  <a:schemeClr val="lt1"/>
                </a:solidFill>
                <a:latin typeface="Roboto Medium"/>
                <a:ea typeface="Roboto Medium"/>
                <a:cs typeface="Roboto Medium"/>
              </a:rPr>
              <a:t>Центральный офис</a:t>
            </a:r>
            <a:endParaRPr sz="1100">
              <a:solidFill>
                <a:schemeClr val="lt1"/>
              </a:solidFill>
              <a:latin typeface="Roboto Medium"/>
              <a:ea typeface="Roboto Medium"/>
              <a:cs typeface="Roboto Medium"/>
            </a:endParaRPr>
          </a:p>
        </p:txBody>
      </p:sp>
      <p:sp>
        <p:nvSpPr>
          <p:cNvPr id="1353" name="Google Shape;1353;g125bf55354e_0_98"/>
          <p:cNvSpPr txBox="1"/>
          <p:nvPr/>
        </p:nvSpPr>
        <p:spPr bwMode="auto">
          <a:xfrm>
            <a:off x="5454115" y="1308155"/>
            <a:ext cx="3510373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>
                <a:solidFill>
                  <a:srgbClr val="0084CD"/>
                </a:solidFill>
                <a:latin typeface="Roboto"/>
                <a:ea typeface="Calibri"/>
                <a:cs typeface="Calibri"/>
              </a:rPr>
              <a:t>Russian market is one of the most important overseas markets for Mornsun</a:t>
            </a:r>
            <a:endParaRPr sz="1400">
              <a:solidFill>
                <a:srgbClr val="0084CD"/>
              </a:solidFill>
              <a:latin typeface="Roboto"/>
            </a:endParaRPr>
          </a:p>
        </p:txBody>
      </p:sp>
      <p:cxnSp>
        <p:nvCxnSpPr>
          <p:cNvPr id="1355" name="Google Shape;1355;g125bf55354e_0_98"/>
          <p:cNvCxnSpPr>
            <a:cxnSpLocks/>
          </p:cNvCxnSpPr>
          <p:nvPr/>
        </p:nvCxnSpPr>
        <p:spPr bwMode="auto">
          <a:xfrm>
            <a:off x="6674026" y="2046936"/>
            <a:ext cx="91229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56" name="Google Shape;1356;g125bf55354e_0_98"/>
          <p:cNvSpPr txBox="1"/>
          <p:nvPr/>
        </p:nvSpPr>
        <p:spPr bwMode="auto">
          <a:xfrm>
            <a:off x="5633627" y="3717774"/>
            <a:ext cx="2993100" cy="8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>
              <a:lnSpc>
                <a:spcPct val="127928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 b="1">
                <a:solidFill>
                  <a:schemeClr val="dk1"/>
                </a:solidFill>
                <a:latin typeface="Roboto"/>
                <a:ea typeface="Roboto"/>
                <a:cs typeface="Roboto"/>
              </a:rPr>
              <a:t>Стефан Шэн </a:t>
            </a:r>
            <a:endParaRPr sz="1200" b="1"/>
          </a:p>
          <a:p>
            <a:pPr marL="0" marR="0" lvl="0" indent="0" algn="ctr">
              <a:lnSpc>
                <a:spcPct val="127928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200">
                <a:solidFill>
                  <a:schemeClr val="dk1"/>
                </a:solidFill>
                <a:latin typeface="Roboto"/>
                <a:ea typeface="Roboto"/>
                <a:cs typeface="Roboto"/>
              </a:rPr>
              <a:t>региональный директор по продажам MORNSUN</a:t>
            </a:r>
            <a:endParaRPr sz="1200"/>
          </a:p>
          <a:p>
            <a:pPr marL="0" marR="0" lvl="0" indent="0" algn="ctr">
              <a:lnSpc>
                <a:spcPct val="127928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200">
              <a:solidFill>
                <a:schemeClr val="dk1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357" name="Google Shape;1357;g125bf55354e_0_98"/>
          <p:cNvSpPr txBox="1"/>
          <p:nvPr/>
        </p:nvSpPr>
        <p:spPr bwMode="auto">
          <a:xfrm>
            <a:off x="6677300" y="343775"/>
            <a:ext cx="912299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>
              <a:latin typeface="Roboto Light"/>
              <a:ea typeface="Roboto Light"/>
              <a:cs typeface="Roboto Light"/>
            </a:endParaRPr>
          </a:p>
        </p:txBody>
      </p:sp>
      <p:pic>
        <p:nvPicPr>
          <p:cNvPr id="1358" name="Google Shape;1358;g125bf55354e_0_98"/>
          <p:cNvPicPr/>
          <p:nvPr/>
        </p:nvPicPr>
        <p:blipFill>
          <a:blip r:embed="rId4" cstate="print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309" t="19194" r="22817" b="34464"/>
          <a:stretch/>
        </p:blipFill>
        <p:spPr bwMode="auto">
          <a:xfrm>
            <a:off x="6876256" y="772135"/>
            <a:ext cx="617532" cy="503471"/>
          </a:xfrm>
          <a:prstGeom prst="rect">
            <a:avLst/>
          </a:prstGeom>
          <a:solidFill>
            <a:srgbClr val="4F81BD"/>
          </a:solidFill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rcRect l="34964" t="41213" r="40046" b="25453"/>
          <a:stretch/>
        </p:blipFill>
        <p:spPr bwMode="auto">
          <a:xfrm>
            <a:off x="6424431" y="2246031"/>
            <a:ext cx="1411485" cy="1411485"/>
          </a:xfrm>
          <a:prstGeom prst="flowChartConnector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236037" y="843558"/>
            <a:ext cx="4962478" cy="26280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179512" y="3589975"/>
            <a:ext cx="3882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u="sng">
                <a:hlinkClick r:id="rId7" tooltip="https://www.youtube.com/watch?v=aY32-kXf8QY"/>
              </a:rPr>
              <a:t>Посмотреть видео о </a:t>
            </a:r>
            <a:r>
              <a:rPr lang="en-US" u="sng">
                <a:hlinkClick r:id="rId7" tooltip="https://www.youtube.com/watch?v=aY32-kXf8QY"/>
              </a:rPr>
              <a:t>MORNSUN&gt;&gt;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66"/>
          <p:cNvSpPr>
            <a:spLocks noChangeArrowheads="1"/>
          </p:cNvSpPr>
          <p:nvPr/>
        </p:nvSpPr>
        <p:spPr bwMode="auto">
          <a:xfrm>
            <a:off x="2363743" y="3895691"/>
            <a:ext cx="431958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 anchor="ctr"/>
          <a:lstStyle/>
          <a:p>
            <a:pPr algn="ctr">
              <a:defRPr/>
            </a:pPr>
            <a:endParaRPr lang="ru-RU" sz="2000" b="1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0" y="-3074"/>
            <a:ext cx="9144000" cy="142875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>
              <a:defRPr/>
            </a:pPr>
            <a:r>
              <a:rPr lang="ru-RU" sz="3000">
                <a:solidFill>
                  <a:schemeClr val="bg1"/>
                </a:solidFill>
                <a:latin typeface="Roboto Light"/>
                <a:ea typeface="Roboto Light"/>
                <a:cs typeface="Lucida Sans Unicode"/>
              </a:rPr>
              <a:t> </a:t>
            </a:r>
            <a:endParaRPr lang="en-US" sz="2900">
              <a:latin typeface="Roboto Light"/>
              <a:ea typeface="Roboto Light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586006" y="3116925"/>
            <a:ext cx="5472608" cy="446276"/>
          </a:xfrm>
          <a:prstGeom prst="rect">
            <a:avLst/>
          </a:prstGeom>
        </p:spPr>
        <p:txBody>
          <a:bodyPr wrap="square" lIns="45720" tIns="22860" rIns="45720" bIns="22860">
            <a:spAutoFit/>
          </a:bodyPr>
          <a:lstStyle/>
          <a:p>
            <a:pPr>
              <a:defRPr/>
            </a:pPr>
            <a:r>
              <a:rPr lang="ru-RU" sz="1300">
                <a:latin typeface="Roboto Light"/>
                <a:ea typeface="Roboto Light"/>
              </a:rPr>
              <a:t>Просчитать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оптовую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поставку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или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заказать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образцы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поможет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ваш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менеджер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Компэл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или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специалист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по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ru-RU" sz="1300">
                <a:latin typeface="Roboto Light"/>
                <a:ea typeface="Roboto Light"/>
              </a:rPr>
              <a:t>адресу</a:t>
            </a:r>
            <a:r>
              <a:rPr lang="en-US" sz="1300">
                <a:latin typeface="Roboto Light"/>
                <a:ea typeface="Roboto Light"/>
              </a:rPr>
              <a:t> </a:t>
            </a:r>
            <a:r>
              <a:rPr lang="en-US" sz="1300" u="sng">
                <a:latin typeface="Roboto Light"/>
                <a:ea typeface="Roboto Light"/>
                <a:hlinkClick r:id="rId2" tooltip="mailto:msk@compel.ru"/>
              </a:rPr>
              <a:t>msk@compel.ru</a:t>
            </a:r>
            <a:endParaRPr lang="ru-RU" sz="1300">
              <a:latin typeface="Roboto Light"/>
              <a:ea typeface="Roboto Light"/>
            </a:endParaRPr>
          </a:p>
        </p:txBody>
      </p:sp>
      <p:pic>
        <p:nvPicPr>
          <p:cNvPr id="3080" name="Picture 8" descr="Склад – Бесплатные иконки: здания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971599" y="2994872"/>
            <a:ext cx="690385" cy="690385"/>
          </a:xfrm>
          <a:prstGeom prst="rect">
            <a:avLst/>
          </a:prstGeom>
          <a:noFill/>
        </p:spPr>
      </p:pic>
      <p:pic>
        <p:nvPicPr>
          <p:cNvPr id="14" name="Picture 13" descr="D:\MORNSUN\logo_EN png.png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pic>
        <p:nvPicPr>
          <p:cNvPr id="15" name="Google Shape;86;p15"/>
          <p:cNvPicPr/>
          <p:nvPr/>
        </p:nvPicPr>
        <p:blipFill>
          <a:blip r:embed="rId5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Прямая соединительная линия 3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5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6156176" y="-12723"/>
            <a:ext cx="2987824" cy="1443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 bwMode="auto">
          <a:xfrm>
            <a:off x="0" y="0"/>
            <a:ext cx="9144000" cy="1431078"/>
          </a:xfrm>
          <a:prstGeom prst="rect">
            <a:avLst/>
          </a:prstGeom>
          <a:solidFill>
            <a:srgbClr val="4F81BD">
              <a:alpha val="30195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19" name="TextBox 15"/>
          <p:cNvSpPr txBox="1"/>
          <p:nvPr/>
        </p:nvSpPr>
        <p:spPr bwMode="auto">
          <a:xfrm>
            <a:off x="797468" y="830358"/>
            <a:ext cx="3373214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spcBef>
                <a:spcPts val="1000"/>
              </a:spcBef>
              <a:defRPr/>
            </a:pPr>
            <a:r>
              <a:rPr lang="ru-RU" sz="1400">
                <a:ea typeface="方正黑体简体"/>
                <a:cs typeface="Arial"/>
              </a:rPr>
              <a:t>34</a:t>
            </a:r>
            <a:r>
              <a:rPr lang="en-US" sz="1400">
                <a:ea typeface="方正黑体简体"/>
                <a:cs typeface="Arial"/>
              </a:rPr>
              <a:t> лини</a:t>
            </a:r>
            <a:r>
              <a:rPr lang="ru-RU" sz="1400">
                <a:ea typeface="方正黑体简体"/>
                <a:cs typeface="Arial"/>
              </a:rPr>
              <a:t>и</a:t>
            </a:r>
            <a:r>
              <a:rPr lang="en-US" sz="1400">
                <a:ea typeface="方正黑体简体"/>
                <a:cs typeface="Arial"/>
              </a:rPr>
              <a:t> </a:t>
            </a:r>
            <a:r>
              <a:rPr lang="ru-RU" sz="1400">
                <a:ea typeface="方正黑体简体"/>
                <a:cs typeface="Arial"/>
              </a:rPr>
              <a:t>для монтажа</a:t>
            </a:r>
            <a:endParaRPr/>
          </a:p>
        </p:txBody>
      </p:sp>
      <p:sp>
        <p:nvSpPr>
          <p:cNvPr id="22" name="矩形 1"/>
          <p:cNvSpPr/>
          <p:nvPr/>
        </p:nvSpPr>
        <p:spPr bwMode="auto">
          <a:xfrm>
            <a:off x="3417159" y="2389385"/>
            <a:ext cx="1251120" cy="1295706"/>
          </a:xfrm>
          <a:prstGeom prst="rect">
            <a:avLst/>
          </a:prstGeom>
          <a:blipFill>
            <a:blip r:embed="rId4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23" name="矩形 4"/>
          <p:cNvSpPr/>
          <p:nvPr/>
        </p:nvSpPr>
        <p:spPr bwMode="auto">
          <a:xfrm>
            <a:off x="4698958" y="2389385"/>
            <a:ext cx="1251120" cy="1295706"/>
          </a:xfrm>
          <a:prstGeom prst="rect">
            <a:avLst/>
          </a:prstGeom>
          <a:blipFill>
            <a:blip r:embed="rId5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24" name="矩形 5"/>
          <p:cNvSpPr/>
          <p:nvPr/>
        </p:nvSpPr>
        <p:spPr bwMode="auto">
          <a:xfrm>
            <a:off x="5973052" y="2410013"/>
            <a:ext cx="1252025" cy="1295706"/>
          </a:xfrm>
          <a:prstGeom prst="rect">
            <a:avLst/>
          </a:prstGeom>
          <a:blipFill>
            <a:blip r:embed="rId6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25" name="矩形 6"/>
          <p:cNvSpPr/>
          <p:nvPr/>
        </p:nvSpPr>
        <p:spPr bwMode="auto">
          <a:xfrm>
            <a:off x="7262019" y="2407584"/>
            <a:ext cx="1251120" cy="1295706"/>
          </a:xfrm>
          <a:prstGeom prst="rect">
            <a:avLst/>
          </a:prstGeom>
          <a:blipFill>
            <a:blip r:embed="rId7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26" name="任意多边形 7"/>
          <p:cNvSpPr/>
          <p:nvPr/>
        </p:nvSpPr>
        <p:spPr bwMode="auto">
          <a:xfrm>
            <a:off x="5334061" y="1345443"/>
            <a:ext cx="1293171" cy="1295706"/>
          </a:xfrm>
          <a:custGeom>
            <a:avLst/>
            <a:gdLst>
              <a:gd name="connsiteX0" fmla="*/ 711862 w 1423723"/>
              <a:gd name="connsiteY0" fmla="*/ 0 h 1651519"/>
              <a:gd name="connsiteX1" fmla="*/ 1423723 w 1423723"/>
              <a:gd name="connsiteY1" fmla="*/ 355931 h 1651519"/>
              <a:gd name="connsiteX2" fmla="*/ 1423723 w 1423723"/>
              <a:gd name="connsiteY2" fmla="*/ 1295588 h 1651519"/>
              <a:gd name="connsiteX3" fmla="*/ 711862 w 1423723"/>
              <a:gd name="connsiteY3" fmla="*/ 1651519 h 1651519"/>
              <a:gd name="connsiteX4" fmla="*/ 0 w 1423723"/>
              <a:gd name="connsiteY4" fmla="*/ 1295588 h 1651519"/>
              <a:gd name="connsiteX5" fmla="*/ 0 w 1423723"/>
              <a:gd name="connsiteY5" fmla="*/ 355931 h 1651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3723" h="1651519" extrusionOk="0">
                <a:moveTo>
                  <a:pt x="711862" y="0"/>
                </a:moveTo>
                <a:lnTo>
                  <a:pt x="1423723" y="355931"/>
                </a:lnTo>
                <a:lnTo>
                  <a:pt x="1423723" y="1295588"/>
                </a:lnTo>
                <a:lnTo>
                  <a:pt x="711862" y="1651519"/>
                </a:lnTo>
                <a:lnTo>
                  <a:pt x="0" y="1295588"/>
                </a:lnTo>
                <a:lnTo>
                  <a:pt x="0" y="355931"/>
                </a:lnTo>
                <a:close/>
              </a:path>
            </a:pathLst>
          </a:custGeom>
          <a:solidFill>
            <a:srgbClr val="E5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0070C0"/>
              </a:solidFill>
              <a:ea typeface="方正黑体简体"/>
              <a:cs typeface="Arial"/>
            </a:endParaRPr>
          </a:p>
        </p:txBody>
      </p:sp>
      <p:grpSp>
        <p:nvGrpSpPr>
          <p:cNvPr id="27" name="组合 8"/>
          <p:cNvGrpSpPr/>
          <p:nvPr/>
        </p:nvGrpSpPr>
        <p:grpSpPr bwMode="auto">
          <a:xfrm>
            <a:off x="3275856" y="3743197"/>
            <a:ext cx="5637189" cy="474511"/>
            <a:chOff x="4501" y="9128"/>
            <a:chExt cx="11570" cy="944"/>
          </a:xfrm>
        </p:grpSpPr>
        <p:sp>
          <p:nvSpPr>
            <p:cNvPr id="30" name="文本框 2"/>
            <p:cNvSpPr txBox="1">
              <a:spLocks noChangeArrowheads="1"/>
            </p:cNvSpPr>
            <p:nvPr/>
          </p:nvSpPr>
          <p:spPr bwMode="auto">
            <a:xfrm>
              <a:off x="4501" y="9128"/>
              <a:ext cx="2597" cy="9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1pPr>
              <a:lvl2pPr marL="4572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2pPr>
              <a:lvl3pPr marL="9144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3pPr>
              <a:lvl4pPr marL="13716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4pPr>
              <a:lvl5pPr marL="18288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5pPr>
              <a:lvl6pPr marL="22860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6pPr>
              <a:lvl7pPr marL="27432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7pPr>
              <a:lvl8pPr marL="32004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8pPr>
              <a:lvl9pPr marL="36576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Цех </a:t>
              </a:r>
              <a:r>
                <a:rPr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SMT </a:t>
              </a:r>
              <a:r>
                <a:rPr lang="ru-RU"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монтажа</a:t>
              </a:r>
              <a:endParaRPr sz="1200">
                <a:solidFill>
                  <a:srgbClr val="0070C0"/>
                </a:solidFill>
                <a:latin typeface="Roboto Light"/>
                <a:ea typeface="方正黑体简体"/>
                <a:cs typeface="Arial"/>
              </a:endParaRPr>
            </a:p>
          </p:txBody>
        </p:sp>
        <p:sp>
          <p:nvSpPr>
            <p:cNvPr id="31" name="文本框 3"/>
            <p:cNvSpPr txBox="1">
              <a:spLocks noChangeArrowheads="1"/>
            </p:cNvSpPr>
            <p:nvPr/>
          </p:nvSpPr>
          <p:spPr bwMode="auto">
            <a:xfrm>
              <a:off x="8005" y="9171"/>
              <a:ext cx="1216" cy="5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1pPr>
              <a:lvl2pPr marL="4572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2pPr>
              <a:lvl3pPr marL="9144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3pPr>
              <a:lvl4pPr marL="13716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4pPr>
              <a:lvl5pPr marL="18288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5pPr>
              <a:lvl6pPr marL="22860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6pPr>
              <a:lvl7pPr marL="27432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7pPr>
              <a:lvl8pPr marL="32004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8pPr>
              <a:lvl9pPr marL="36576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ICT</a:t>
              </a:r>
              <a:endParaRPr/>
            </a:p>
          </p:txBody>
        </p:sp>
        <p:sp>
          <p:nvSpPr>
            <p:cNvPr id="32" name="文本框 7"/>
            <p:cNvSpPr txBox="1">
              <a:spLocks noChangeArrowheads="1"/>
            </p:cNvSpPr>
            <p:nvPr/>
          </p:nvSpPr>
          <p:spPr bwMode="auto">
            <a:xfrm>
              <a:off x="9482" y="9154"/>
              <a:ext cx="3272" cy="9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1pPr>
              <a:lvl2pPr marL="4572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2pPr>
              <a:lvl3pPr marL="9144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3pPr>
              <a:lvl4pPr marL="13716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4pPr>
              <a:lvl5pPr marL="18288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5pPr>
              <a:lvl6pPr marL="22860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6pPr>
              <a:lvl7pPr marL="27432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7pPr>
              <a:lvl8pPr marL="32004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8pPr>
              <a:lvl9pPr marL="36576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Автоматическая линия пайки</a:t>
              </a:r>
              <a:endParaRPr lang="zh-CN" sz="1200">
                <a:solidFill>
                  <a:srgbClr val="0070C0"/>
                </a:solidFill>
                <a:latin typeface="Roboto Light"/>
                <a:ea typeface="方正黑体简体"/>
                <a:cs typeface="Arial"/>
              </a:endParaRPr>
            </a:p>
          </p:txBody>
        </p:sp>
        <p:sp>
          <p:nvSpPr>
            <p:cNvPr id="33" name="文本框 9"/>
            <p:cNvSpPr txBox="1">
              <a:spLocks noChangeArrowheads="1"/>
            </p:cNvSpPr>
            <p:nvPr/>
          </p:nvSpPr>
          <p:spPr bwMode="auto">
            <a:xfrm>
              <a:off x="12592" y="9154"/>
              <a:ext cx="3479" cy="9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1pPr>
              <a:lvl2pPr marL="4572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2pPr>
              <a:lvl3pPr marL="9144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3pPr>
              <a:lvl4pPr marL="13716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4pPr>
              <a:lvl5pPr marL="1828800" algn="l">
                <a:spcBef>
                  <a:spcPts val="0"/>
                </a:spcBef>
                <a:spcAft>
                  <a:spcPts val="0"/>
                </a:spcAft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5pPr>
              <a:lvl6pPr marL="22860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6pPr>
              <a:lvl7pPr marL="27432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7pPr>
              <a:lvl8pPr marL="32004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8pPr>
              <a:lvl9pPr marL="3657600" algn="l" defTabSz="914400">
                <a:defRPr>
                  <a:solidFill>
                    <a:schemeClr val="tx1"/>
                  </a:solidFill>
                  <a:latin typeface="Calibri"/>
                  <a:ea typeface="宋体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sz="1200">
                  <a:solidFill>
                    <a:srgbClr val="0070C0"/>
                  </a:solidFill>
                  <a:latin typeface="Roboto Light"/>
                  <a:ea typeface="方正黑体简体"/>
                  <a:cs typeface="Arial"/>
                </a:rPr>
                <a:t>Автоматическая заливка</a:t>
              </a:r>
              <a:endParaRPr lang="zh-CN" sz="1200">
                <a:solidFill>
                  <a:srgbClr val="0070C0"/>
                </a:solidFill>
                <a:latin typeface="Roboto Light"/>
                <a:ea typeface="方正黑体简体"/>
                <a:cs typeface="Arial"/>
              </a:endParaRPr>
            </a:p>
          </p:txBody>
        </p:sp>
      </p:grpSp>
      <p:sp>
        <p:nvSpPr>
          <p:cNvPr id="28" name="矩形 16"/>
          <p:cNvSpPr/>
          <p:nvPr/>
        </p:nvSpPr>
        <p:spPr bwMode="auto">
          <a:xfrm>
            <a:off x="4059967" y="1338348"/>
            <a:ext cx="1251120" cy="1296620"/>
          </a:xfrm>
          <a:prstGeom prst="rect">
            <a:avLst/>
          </a:prstGeom>
          <a:blipFill>
            <a:blip r:embed="rId8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29" name="矩形 17"/>
          <p:cNvSpPr/>
          <p:nvPr/>
        </p:nvSpPr>
        <p:spPr bwMode="auto">
          <a:xfrm>
            <a:off x="6628838" y="1371668"/>
            <a:ext cx="1252025" cy="1295706"/>
          </a:xfrm>
          <a:prstGeom prst="rect">
            <a:avLst/>
          </a:prstGeom>
          <a:blipFill>
            <a:blip r:embed="rId9" cstate="print"/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>
              <a:latin typeface="Arial"/>
              <a:ea typeface="方正黑体简体"/>
              <a:cs typeface="Arial"/>
            </a:endParaRPr>
          </a:p>
        </p:txBody>
      </p:sp>
      <p:sp>
        <p:nvSpPr>
          <p:cNvPr id="35" name="Заголовок 1"/>
          <p:cNvSpPr txBox="1"/>
          <p:nvPr/>
        </p:nvSpPr>
        <p:spPr bwMode="auto">
          <a:xfrm>
            <a:off x="91196" y="0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Основные преимущества</a:t>
            </a:r>
            <a:endParaRPr/>
          </a:p>
          <a:p>
            <a:pPr algn="l">
              <a:defRPr/>
            </a:pPr>
            <a:r>
              <a:rPr lang="ru-RU" sz="1500">
                <a:latin typeface="Roboto Light"/>
              </a:rPr>
              <a:t>Производство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836151" y="2575446"/>
            <a:ext cx="2108269" cy="6309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50000"/>
              </a:lnSpc>
              <a:spcBef>
                <a:spcPts val="1000"/>
              </a:spcBef>
              <a:defRPr/>
            </a:pPr>
            <a:r>
              <a:rPr lang="ru-RU" sz="1400">
                <a:ea typeface="方正黑体简体"/>
                <a:cs typeface="Arial"/>
              </a:rPr>
              <a:t>Автоматизация до 75%</a:t>
            </a:r>
            <a:endParaRPr/>
          </a:p>
        </p:txBody>
      </p:sp>
      <p:sp>
        <p:nvSpPr>
          <p:cNvPr id="9" name="Rectangle 8"/>
          <p:cNvSpPr/>
          <p:nvPr/>
        </p:nvSpPr>
        <p:spPr bwMode="auto">
          <a:xfrm>
            <a:off x="843429" y="1846649"/>
            <a:ext cx="2796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defRPr/>
            </a:pPr>
            <a:r>
              <a:rPr lang="ru-RU" sz="1400">
                <a:ea typeface="方正黑体简体"/>
                <a:cs typeface="Arial"/>
              </a:rPr>
              <a:t>Производительность до 122</a:t>
            </a:r>
            <a:r>
              <a:rPr lang="en-US" sz="1400">
                <a:ea typeface="方正黑体简体"/>
                <a:cs typeface="Arial"/>
              </a:rPr>
              <a:t> </a:t>
            </a:r>
            <a:r>
              <a:rPr lang="ru-RU" sz="1400">
                <a:ea typeface="方正黑体简体"/>
                <a:cs typeface="Arial"/>
              </a:rPr>
              <a:t>млн. шт.</a:t>
            </a:r>
            <a:r>
              <a:rPr lang="zh-CN" sz="1400">
                <a:ea typeface="方正黑体简体"/>
                <a:cs typeface="Arial"/>
              </a:rPr>
              <a:t>/</a:t>
            </a:r>
            <a:r>
              <a:rPr lang="ru-RU" sz="1400">
                <a:ea typeface="方正黑体简体"/>
                <a:cs typeface="Arial"/>
              </a:rPr>
              <a:t>год</a:t>
            </a:r>
            <a:endParaRPr/>
          </a:p>
        </p:txBody>
      </p:sp>
      <p:sp>
        <p:nvSpPr>
          <p:cNvPr id="40" name="KSO_Shape"/>
          <p:cNvSpPr/>
          <p:nvPr/>
        </p:nvSpPr>
        <p:spPr bwMode="auto">
          <a:xfrm>
            <a:off x="462723" y="2005676"/>
            <a:ext cx="249403" cy="267875"/>
          </a:xfrm>
          <a:custGeom>
            <a:avLst/>
            <a:gdLst>
              <a:gd name="T0" fmla="*/ 0 w 2996"/>
              <a:gd name="T1" fmla="*/ 1800397 h 3185"/>
              <a:gd name="T2" fmla="*/ 139602 w 2996"/>
              <a:gd name="T3" fmla="*/ 1310305 h 3185"/>
              <a:gd name="T4" fmla="*/ 62171 w 2996"/>
              <a:gd name="T5" fmla="*/ 1231732 h 3185"/>
              <a:gd name="T6" fmla="*/ 1627747 w 2996"/>
              <a:gd name="T7" fmla="*/ 0 h 3185"/>
              <a:gd name="T8" fmla="*/ 1550316 w 2996"/>
              <a:gd name="T9" fmla="*/ 1233993 h 3185"/>
              <a:gd name="T10" fmla="*/ 1693309 w 2996"/>
              <a:gd name="T11" fmla="*/ 1312566 h 3185"/>
              <a:gd name="T12" fmla="*/ 1635094 w 2996"/>
              <a:gd name="T13" fmla="*/ 1741609 h 3185"/>
              <a:gd name="T14" fmla="*/ 58780 w 2996"/>
              <a:gd name="T15" fmla="*/ 1374746 h 3185"/>
              <a:gd name="T16" fmla="*/ 1635094 w 2996"/>
              <a:gd name="T17" fmla="*/ 1741609 h 3185"/>
              <a:gd name="T18" fmla="*/ 1568967 w 2996"/>
              <a:gd name="T19" fmla="*/ 58788 h 3185"/>
              <a:gd name="T20" fmla="*/ 120951 w 2996"/>
              <a:gd name="T21" fmla="*/ 1169551 h 3185"/>
              <a:gd name="T22" fmla="*/ 1492101 w 2996"/>
              <a:gd name="T23" fmla="*/ 1314262 h 3185"/>
              <a:gd name="T24" fmla="*/ 197816 w 2996"/>
              <a:gd name="T25" fmla="*/ 1230601 h 3185"/>
              <a:gd name="T26" fmla="*/ 1492101 w 2996"/>
              <a:gd name="T27" fmla="*/ 1314262 h 3185"/>
              <a:gd name="T28" fmla="*/ 1439539 w 2996"/>
              <a:gd name="T29" fmla="*/ 752945 h 3185"/>
              <a:gd name="T30" fmla="*/ 1417496 w 2996"/>
              <a:gd name="T31" fmla="*/ 1048583 h 3185"/>
              <a:gd name="T32" fmla="*/ 258857 w 2996"/>
              <a:gd name="T33" fmla="*/ 893698 h 3185"/>
              <a:gd name="T34" fmla="*/ 245292 w 2996"/>
              <a:gd name="T35" fmla="*/ 611061 h 3185"/>
              <a:gd name="T36" fmla="*/ 258857 w 2996"/>
              <a:gd name="T37" fmla="*/ 331250 h 3185"/>
              <a:gd name="T38" fmla="*/ 1417496 w 2996"/>
              <a:gd name="T39" fmla="*/ 176365 h 3185"/>
              <a:gd name="T40" fmla="*/ 1439539 w 2996"/>
              <a:gd name="T41" fmla="*/ 472569 h 3185"/>
              <a:gd name="T42" fmla="*/ 1385846 w 2996"/>
              <a:gd name="T43" fmla="*/ 611061 h 3185"/>
              <a:gd name="T44" fmla="*/ 1375672 w 2996"/>
              <a:gd name="T45" fmla="*/ 382690 h 3185"/>
              <a:gd name="T46" fmla="*/ 1363238 w 2996"/>
              <a:gd name="T47" fmla="*/ 234589 h 3185"/>
              <a:gd name="T48" fmla="*/ 321028 w 2996"/>
              <a:gd name="T49" fmla="*/ 287724 h 3185"/>
              <a:gd name="T50" fmla="*/ 307463 w 2996"/>
              <a:gd name="T51" fmla="*/ 498006 h 3185"/>
              <a:gd name="T52" fmla="*/ 307463 w 2996"/>
              <a:gd name="T53" fmla="*/ 725812 h 3185"/>
              <a:gd name="T54" fmla="*/ 321028 w 2996"/>
              <a:gd name="T55" fmla="*/ 937224 h 3185"/>
              <a:gd name="T56" fmla="*/ 1363238 w 2996"/>
              <a:gd name="T57" fmla="*/ 989794 h 3185"/>
              <a:gd name="T58" fmla="*/ 1375672 w 2996"/>
              <a:gd name="T59" fmla="*/ 841127 h 3185"/>
              <a:gd name="T60" fmla="*/ 1385846 w 2996"/>
              <a:gd name="T61" fmla="*/ 611061 h 3185"/>
              <a:gd name="T62" fmla="*/ 1206115 w 2996"/>
              <a:gd name="T63" fmla="*/ 1569200 h 3185"/>
              <a:gd name="T64" fmla="*/ 1550316 w 2996"/>
              <a:gd name="T65" fmla="*/ 1514368 h 318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996" h="3185" extrusionOk="0">
                <a:moveTo>
                  <a:pt x="2996" y="3185"/>
                </a:moveTo>
                <a:cubicBezTo>
                  <a:pt x="0" y="3185"/>
                  <a:pt x="0" y="3185"/>
                  <a:pt x="0" y="3185"/>
                </a:cubicBezTo>
                <a:cubicBezTo>
                  <a:pt x="0" y="2322"/>
                  <a:pt x="0" y="2322"/>
                  <a:pt x="0" y="2322"/>
                </a:cubicBezTo>
                <a:cubicBezTo>
                  <a:pt x="247" y="2318"/>
                  <a:pt x="247" y="2318"/>
                  <a:pt x="247" y="2318"/>
                </a:cubicBezTo>
                <a:cubicBezTo>
                  <a:pt x="247" y="2183"/>
                  <a:pt x="247" y="2183"/>
                  <a:pt x="247" y="2183"/>
                </a:cubicBezTo>
                <a:cubicBezTo>
                  <a:pt x="110" y="2179"/>
                  <a:pt x="110" y="2179"/>
                  <a:pt x="110" y="2179"/>
                </a:cubicBezTo>
                <a:cubicBezTo>
                  <a:pt x="110" y="0"/>
                  <a:pt x="110" y="0"/>
                  <a:pt x="11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2880" y="2179"/>
                  <a:pt x="2880" y="2179"/>
                  <a:pt x="2880" y="2179"/>
                </a:cubicBezTo>
                <a:cubicBezTo>
                  <a:pt x="2743" y="2183"/>
                  <a:pt x="2743" y="2183"/>
                  <a:pt x="2743" y="2183"/>
                </a:cubicBezTo>
                <a:cubicBezTo>
                  <a:pt x="2743" y="2318"/>
                  <a:pt x="2743" y="2318"/>
                  <a:pt x="2743" y="2318"/>
                </a:cubicBezTo>
                <a:cubicBezTo>
                  <a:pt x="2996" y="2322"/>
                  <a:pt x="2996" y="2322"/>
                  <a:pt x="2996" y="2322"/>
                </a:cubicBezTo>
                <a:cubicBezTo>
                  <a:pt x="2996" y="3185"/>
                  <a:pt x="2996" y="3185"/>
                  <a:pt x="2996" y="3185"/>
                </a:cubicBezTo>
                <a:close/>
                <a:moveTo>
                  <a:pt x="2893" y="3081"/>
                </a:moveTo>
                <a:cubicBezTo>
                  <a:pt x="2893" y="2432"/>
                  <a:pt x="2893" y="2432"/>
                  <a:pt x="2893" y="2432"/>
                </a:cubicBezTo>
                <a:cubicBezTo>
                  <a:pt x="104" y="2432"/>
                  <a:pt x="104" y="2432"/>
                  <a:pt x="104" y="2432"/>
                </a:cubicBezTo>
                <a:cubicBezTo>
                  <a:pt x="104" y="3081"/>
                  <a:pt x="104" y="3081"/>
                  <a:pt x="104" y="3081"/>
                </a:cubicBezTo>
                <a:cubicBezTo>
                  <a:pt x="2893" y="3081"/>
                  <a:pt x="2893" y="3081"/>
                  <a:pt x="2893" y="3081"/>
                </a:cubicBezTo>
                <a:close/>
                <a:moveTo>
                  <a:pt x="2776" y="2069"/>
                </a:moveTo>
                <a:cubicBezTo>
                  <a:pt x="2776" y="104"/>
                  <a:pt x="2776" y="104"/>
                  <a:pt x="2776" y="104"/>
                </a:cubicBezTo>
                <a:cubicBezTo>
                  <a:pt x="214" y="104"/>
                  <a:pt x="214" y="104"/>
                  <a:pt x="214" y="104"/>
                </a:cubicBezTo>
                <a:cubicBezTo>
                  <a:pt x="214" y="2069"/>
                  <a:pt x="214" y="2069"/>
                  <a:pt x="214" y="2069"/>
                </a:cubicBezTo>
                <a:cubicBezTo>
                  <a:pt x="2776" y="2069"/>
                  <a:pt x="2776" y="2069"/>
                  <a:pt x="2776" y="2069"/>
                </a:cubicBezTo>
                <a:close/>
                <a:moveTo>
                  <a:pt x="2640" y="2325"/>
                </a:moveTo>
                <a:cubicBezTo>
                  <a:pt x="2640" y="2177"/>
                  <a:pt x="2640" y="2177"/>
                  <a:pt x="2640" y="2177"/>
                </a:cubicBezTo>
                <a:cubicBezTo>
                  <a:pt x="350" y="2177"/>
                  <a:pt x="350" y="2177"/>
                  <a:pt x="350" y="2177"/>
                </a:cubicBezTo>
                <a:cubicBezTo>
                  <a:pt x="350" y="2325"/>
                  <a:pt x="350" y="2325"/>
                  <a:pt x="350" y="2325"/>
                </a:cubicBezTo>
                <a:cubicBezTo>
                  <a:pt x="2640" y="2325"/>
                  <a:pt x="2640" y="2325"/>
                  <a:pt x="2640" y="2325"/>
                </a:cubicBezTo>
                <a:close/>
                <a:moveTo>
                  <a:pt x="2555" y="1081"/>
                </a:moveTo>
                <a:cubicBezTo>
                  <a:pt x="2555" y="1158"/>
                  <a:pt x="2553" y="1241"/>
                  <a:pt x="2547" y="1332"/>
                </a:cubicBezTo>
                <a:cubicBezTo>
                  <a:pt x="2542" y="1422"/>
                  <a:pt x="2537" y="1505"/>
                  <a:pt x="2531" y="1581"/>
                </a:cubicBezTo>
                <a:cubicBezTo>
                  <a:pt x="2526" y="1658"/>
                  <a:pt x="2518" y="1749"/>
                  <a:pt x="2508" y="1855"/>
                </a:cubicBezTo>
                <a:cubicBezTo>
                  <a:pt x="482" y="1855"/>
                  <a:pt x="482" y="1855"/>
                  <a:pt x="482" y="1855"/>
                </a:cubicBezTo>
                <a:cubicBezTo>
                  <a:pt x="472" y="1749"/>
                  <a:pt x="464" y="1658"/>
                  <a:pt x="458" y="1581"/>
                </a:cubicBezTo>
                <a:cubicBezTo>
                  <a:pt x="453" y="1505"/>
                  <a:pt x="448" y="1422"/>
                  <a:pt x="442" y="1332"/>
                </a:cubicBezTo>
                <a:cubicBezTo>
                  <a:pt x="437" y="1241"/>
                  <a:pt x="434" y="1158"/>
                  <a:pt x="434" y="1081"/>
                </a:cubicBezTo>
                <a:cubicBezTo>
                  <a:pt x="434" y="1007"/>
                  <a:pt x="437" y="925"/>
                  <a:pt x="442" y="836"/>
                </a:cubicBezTo>
                <a:cubicBezTo>
                  <a:pt x="448" y="745"/>
                  <a:pt x="453" y="662"/>
                  <a:pt x="458" y="586"/>
                </a:cubicBezTo>
                <a:cubicBezTo>
                  <a:pt x="464" y="509"/>
                  <a:pt x="472" y="418"/>
                  <a:pt x="482" y="312"/>
                </a:cubicBezTo>
                <a:cubicBezTo>
                  <a:pt x="2508" y="312"/>
                  <a:pt x="2508" y="312"/>
                  <a:pt x="2508" y="312"/>
                </a:cubicBezTo>
                <a:cubicBezTo>
                  <a:pt x="2518" y="418"/>
                  <a:pt x="2526" y="509"/>
                  <a:pt x="2531" y="586"/>
                </a:cubicBezTo>
                <a:cubicBezTo>
                  <a:pt x="2537" y="662"/>
                  <a:pt x="2542" y="745"/>
                  <a:pt x="2547" y="836"/>
                </a:cubicBezTo>
                <a:cubicBezTo>
                  <a:pt x="2553" y="925"/>
                  <a:pt x="2555" y="1007"/>
                  <a:pt x="2555" y="1081"/>
                </a:cubicBezTo>
                <a:close/>
                <a:moveTo>
                  <a:pt x="2452" y="1081"/>
                </a:moveTo>
                <a:cubicBezTo>
                  <a:pt x="2452" y="1021"/>
                  <a:pt x="2449" y="954"/>
                  <a:pt x="2446" y="881"/>
                </a:cubicBezTo>
                <a:cubicBezTo>
                  <a:pt x="2441" y="809"/>
                  <a:pt x="2437" y="740"/>
                  <a:pt x="2434" y="677"/>
                </a:cubicBezTo>
                <a:cubicBezTo>
                  <a:pt x="2430" y="614"/>
                  <a:pt x="2426" y="558"/>
                  <a:pt x="2422" y="509"/>
                </a:cubicBezTo>
                <a:cubicBezTo>
                  <a:pt x="2418" y="460"/>
                  <a:pt x="2414" y="429"/>
                  <a:pt x="2412" y="415"/>
                </a:cubicBezTo>
                <a:cubicBezTo>
                  <a:pt x="578" y="415"/>
                  <a:pt x="578" y="415"/>
                  <a:pt x="578" y="415"/>
                </a:cubicBezTo>
                <a:cubicBezTo>
                  <a:pt x="576" y="429"/>
                  <a:pt x="572" y="460"/>
                  <a:pt x="568" y="509"/>
                </a:cubicBezTo>
                <a:cubicBezTo>
                  <a:pt x="564" y="558"/>
                  <a:pt x="560" y="614"/>
                  <a:pt x="556" y="677"/>
                </a:cubicBezTo>
                <a:cubicBezTo>
                  <a:pt x="552" y="740"/>
                  <a:pt x="548" y="809"/>
                  <a:pt x="544" y="881"/>
                </a:cubicBezTo>
                <a:cubicBezTo>
                  <a:pt x="540" y="954"/>
                  <a:pt x="538" y="1021"/>
                  <a:pt x="538" y="1081"/>
                </a:cubicBezTo>
                <a:cubicBezTo>
                  <a:pt x="538" y="1145"/>
                  <a:pt x="540" y="1212"/>
                  <a:pt x="544" y="1284"/>
                </a:cubicBezTo>
                <a:cubicBezTo>
                  <a:pt x="548" y="1355"/>
                  <a:pt x="552" y="1423"/>
                  <a:pt x="556" y="1488"/>
                </a:cubicBezTo>
                <a:cubicBezTo>
                  <a:pt x="560" y="1553"/>
                  <a:pt x="564" y="1609"/>
                  <a:pt x="568" y="1658"/>
                </a:cubicBezTo>
                <a:cubicBezTo>
                  <a:pt x="572" y="1707"/>
                  <a:pt x="576" y="1738"/>
                  <a:pt x="578" y="1751"/>
                </a:cubicBezTo>
                <a:cubicBezTo>
                  <a:pt x="2412" y="1751"/>
                  <a:pt x="2412" y="1751"/>
                  <a:pt x="2412" y="1751"/>
                </a:cubicBezTo>
                <a:cubicBezTo>
                  <a:pt x="2414" y="1738"/>
                  <a:pt x="2418" y="1707"/>
                  <a:pt x="2422" y="1658"/>
                </a:cubicBezTo>
                <a:cubicBezTo>
                  <a:pt x="2426" y="1609"/>
                  <a:pt x="2430" y="1553"/>
                  <a:pt x="2434" y="1488"/>
                </a:cubicBezTo>
                <a:cubicBezTo>
                  <a:pt x="2437" y="1423"/>
                  <a:pt x="2441" y="1355"/>
                  <a:pt x="2446" y="1284"/>
                </a:cubicBezTo>
                <a:cubicBezTo>
                  <a:pt x="2449" y="1212"/>
                  <a:pt x="2452" y="1145"/>
                  <a:pt x="2452" y="1081"/>
                </a:cubicBezTo>
                <a:close/>
                <a:moveTo>
                  <a:pt x="2743" y="2776"/>
                </a:moveTo>
                <a:cubicBezTo>
                  <a:pt x="2134" y="2776"/>
                  <a:pt x="2134" y="2776"/>
                  <a:pt x="2134" y="2776"/>
                </a:cubicBezTo>
                <a:cubicBezTo>
                  <a:pt x="2134" y="2679"/>
                  <a:pt x="2134" y="2679"/>
                  <a:pt x="2134" y="2679"/>
                </a:cubicBezTo>
                <a:cubicBezTo>
                  <a:pt x="2743" y="2679"/>
                  <a:pt x="2743" y="2679"/>
                  <a:pt x="2743" y="2679"/>
                </a:cubicBezTo>
                <a:cubicBezTo>
                  <a:pt x="2743" y="2776"/>
                  <a:pt x="2743" y="2776"/>
                  <a:pt x="2743" y="27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 anchorCtr="1">
            <a:normAutofit fontScale="77500" lnSpcReduction="20000"/>
          </a:bodyPr>
          <a:lstStyle/>
          <a:p>
            <a:pPr>
              <a:defRPr/>
            </a:pPr>
            <a:endParaRPr lang="zh-CN"/>
          </a:p>
        </p:txBody>
      </p:sp>
      <p:sp>
        <p:nvSpPr>
          <p:cNvPr id="42" name="KSO_Shape"/>
          <p:cNvSpPr/>
          <p:nvPr/>
        </p:nvSpPr>
        <p:spPr bwMode="auto">
          <a:xfrm>
            <a:off x="465090" y="2886028"/>
            <a:ext cx="280147" cy="245345"/>
          </a:xfrm>
          <a:custGeom>
            <a:avLst/>
            <a:gdLst>
              <a:gd name="T0" fmla="*/ 852289 w 12766676"/>
              <a:gd name="T1" fmla="*/ 1146683 h 10934699"/>
              <a:gd name="T2" fmla="*/ 948108 w 12766676"/>
              <a:gd name="T3" fmla="*/ 1146683 h 10934699"/>
              <a:gd name="T4" fmla="*/ 948108 w 12766676"/>
              <a:gd name="T5" fmla="*/ 1542045 h 10934699"/>
              <a:gd name="T6" fmla="*/ 852289 w 12766676"/>
              <a:gd name="T7" fmla="*/ 1542045 h 10934699"/>
              <a:gd name="T8" fmla="*/ 1193698 w 12766676"/>
              <a:gd name="T9" fmla="*/ 1055119 h 10934699"/>
              <a:gd name="T10" fmla="*/ 1391603 w 12766676"/>
              <a:gd name="T11" fmla="*/ 1397646 h 10934699"/>
              <a:gd name="T12" fmla="*/ 1308545 w 12766676"/>
              <a:gd name="T13" fmla="*/ 1445108 h 10934699"/>
              <a:gd name="T14" fmla="*/ 1110640 w 12766676"/>
              <a:gd name="T15" fmla="*/ 1102804 h 10934699"/>
              <a:gd name="T16" fmla="*/ 606028 w 12766676"/>
              <a:gd name="T17" fmla="*/ 1055119 h 10934699"/>
              <a:gd name="T18" fmla="*/ 689309 w 12766676"/>
              <a:gd name="T19" fmla="*/ 1102804 h 10934699"/>
              <a:gd name="T20" fmla="*/ 491180 w 12766676"/>
              <a:gd name="T21" fmla="*/ 1445108 h 10934699"/>
              <a:gd name="T22" fmla="*/ 408123 w 12766676"/>
              <a:gd name="T23" fmla="*/ 1397646 h 10934699"/>
              <a:gd name="T24" fmla="*/ 1360932 w 12766676"/>
              <a:gd name="T25" fmla="*/ 852289 h 10934699"/>
              <a:gd name="T26" fmla="*/ 1703459 w 12766676"/>
              <a:gd name="T27" fmla="*/ 1050194 h 10934699"/>
              <a:gd name="T28" fmla="*/ 1655774 w 12766676"/>
              <a:gd name="T29" fmla="*/ 1133475 h 10934699"/>
              <a:gd name="T30" fmla="*/ 1312799 w 12766676"/>
              <a:gd name="T31" fmla="*/ 936018 h 10934699"/>
              <a:gd name="T32" fmla="*/ 438794 w 12766676"/>
              <a:gd name="T33" fmla="*/ 852289 h 10934699"/>
              <a:gd name="T34" fmla="*/ 486927 w 12766676"/>
              <a:gd name="T35" fmla="*/ 935346 h 10934699"/>
              <a:gd name="T36" fmla="*/ 144623 w 12766676"/>
              <a:gd name="T37" fmla="*/ 1133475 h 10934699"/>
              <a:gd name="T38" fmla="*/ 96266 w 12766676"/>
              <a:gd name="T39" fmla="*/ 1050194 h 10934699"/>
              <a:gd name="T40" fmla="*/ 1404363 w 12766676"/>
              <a:gd name="T41" fmla="*/ 593938 h 10934699"/>
              <a:gd name="T42" fmla="*/ 1800397 w 12766676"/>
              <a:gd name="T43" fmla="*/ 593938 h 10934699"/>
              <a:gd name="T44" fmla="*/ 1800397 w 12766676"/>
              <a:gd name="T45" fmla="*/ 689756 h 10934699"/>
              <a:gd name="T46" fmla="*/ 1404363 w 12766676"/>
              <a:gd name="T47" fmla="*/ 689756 h 10934699"/>
              <a:gd name="T48" fmla="*/ 0 w 12766676"/>
              <a:gd name="T49" fmla="*/ 593938 h 10934699"/>
              <a:gd name="T50" fmla="*/ 395362 w 12766676"/>
              <a:gd name="T51" fmla="*/ 593938 h 10934699"/>
              <a:gd name="T52" fmla="*/ 395362 w 12766676"/>
              <a:gd name="T53" fmla="*/ 689756 h 10934699"/>
              <a:gd name="T54" fmla="*/ 0 w 12766676"/>
              <a:gd name="T55" fmla="*/ 689756 h 10934699"/>
              <a:gd name="T56" fmla="*/ 899934 w 12766676"/>
              <a:gd name="T57" fmla="*/ 167297 h 10934699"/>
              <a:gd name="T58" fmla="*/ 813106 w 12766676"/>
              <a:gd name="T59" fmla="*/ 175767 h 10934699"/>
              <a:gd name="T60" fmla="*/ 813106 w 12766676"/>
              <a:gd name="T61" fmla="*/ 274769 h 10934699"/>
              <a:gd name="T62" fmla="*/ 743750 w 12766676"/>
              <a:gd name="T63" fmla="*/ 401830 h 10934699"/>
              <a:gd name="T64" fmla="*/ 612978 w 12766676"/>
              <a:gd name="T65" fmla="*/ 642716 h 10934699"/>
              <a:gd name="T66" fmla="*/ 899934 w 12766676"/>
              <a:gd name="T67" fmla="*/ 929661 h 10934699"/>
              <a:gd name="T68" fmla="*/ 1186890 w 12766676"/>
              <a:gd name="T69" fmla="*/ 642716 h 10934699"/>
              <a:gd name="T70" fmla="*/ 1056648 w 12766676"/>
              <a:gd name="T71" fmla="*/ 401830 h 10934699"/>
              <a:gd name="T72" fmla="*/ 987291 w 12766676"/>
              <a:gd name="T73" fmla="*/ 274769 h 10934699"/>
              <a:gd name="T74" fmla="*/ 987291 w 12766676"/>
              <a:gd name="T75" fmla="*/ 175767 h 10934699"/>
              <a:gd name="T76" fmla="*/ 899934 w 12766676"/>
              <a:gd name="T77" fmla="*/ 167297 h 10934699"/>
              <a:gd name="T78" fmla="*/ 899934 w 12766676"/>
              <a:gd name="T79" fmla="*/ 0 h 10934699"/>
              <a:gd name="T80" fmla="*/ 1083120 w 12766676"/>
              <a:gd name="T81" fmla="*/ 26471 h 10934699"/>
              <a:gd name="T82" fmla="*/ 1083120 w 12766676"/>
              <a:gd name="T83" fmla="*/ 274769 h 10934699"/>
              <a:gd name="T84" fmla="*/ 1104826 w 12766676"/>
              <a:gd name="T85" fmla="*/ 319240 h 10934699"/>
              <a:gd name="T86" fmla="*/ 1283247 w 12766676"/>
              <a:gd name="T87" fmla="*/ 642716 h 10934699"/>
              <a:gd name="T88" fmla="*/ 899934 w 12766676"/>
              <a:gd name="T89" fmla="*/ 1026015 h 10934699"/>
              <a:gd name="T90" fmla="*/ 517150 w 12766676"/>
              <a:gd name="T91" fmla="*/ 642716 h 10934699"/>
              <a:gd name="T92" fmla="*/ 695041 w 12766676"/>
              <a:gd name="T93" fmla="*/ 319240 h 10934699"/>
              <a:gd name="T94" fmla="*/ 717278 w 12766676"/>
              <a:gd name="T95" fmla="*/ 274769 h 10934699"/>
              <a:gd name="T96" fmla="*/ 717278 w 12766676"/>
              <a:gd name="T97" fmla="*/ 26471 h 10934699"/>
              <a:gd name="T98" fmla="*/ 899934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 extrusionOk="0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 anchorCtr="1">
            <a:normAutofit fontScale="62500" lnSpcReduction="20000"/>
          </a:bodyPr>
          <a:lstStyle/>
          <a:p>
            <a:pPr>
              <a:defRPr/>
            </a:pPr>
            <a:endParaRPr lang="zh-CN"/>
          </a:p>
        </p:txBody>
      </p:sp>
      <p:sp>
        <p:nvSpPr>
          <p:cNvPr id="44" name="Freeform 26"/>
          <p:cNvSpPr>
            <a:spLocks noEditPoints="1"/>
          </p:cNvSpPr>
          <p:nvPr/>
        </p:nvSpPr>
        <p:spPr bwMode="auto">
          <a:xfrm>
            <a:off x="465090" y="1201970"/>
            <a:ext cx="255026" cy="209334"/>
          </a:xfrm>
          <a:custGeom>
            <a:avLst/>
            <a:gdLst>
              <a:gd name="T0" fmla="*/ 25447 w 66"/>
              <a:gd name="T1" fmla="*/ 107821 h 60"/>
              <a:gd name="T2" fmla="*/ 178130 w 66"/>
              <a:gd name="T3" fmla="*/ 95136 h 60"/>
              <a:gd name="T4" fmla="*/ 203577 w 66"/>
              <a:gd name="T5" fmla="*/ 19027 h 60"/>
              <a:gd name="T6" fmla="*/ 400793 w 66"/>
              <a:gd name="T7" fmla="*/ 19027 h 60"/>
              <a:gd name="T8" fmla="*/ 324451 w 66"/>
              <a:gd name="T9" fmla="*/ 380545 h 60"/>
              <a:gd name="T10" fmla="*/ 241748 w 66"/>
              <a:gd name="T11" fmla="*/ 50739 h 60"/>
              <a:gd name="T12" fmla="*/ 178130 w 66"/>
              <a:gd name="T13" fmla="*/ 380545 h 60"/>
              <a:gd name="T14" fmla="*/ 127236 w 66"/>
              <a:gd name="T15" fmla="*/ 126848 h 60"/>
              <a:gd name="T16" fmla="*/ 38171 w 66"/>
              <a:gd name="T17" fmla="*/ 380545 h 60"/>
              <a:gd name="T18" fmla="*/ 279919 w 66"/>
              <a:gd name="T19" fmla="*/ 126848 h 60"/>
              <a:gd name="T20" fmla="*/ 286280 w 66"/>
              <a:gd name="T21" fmla="*/ 101479 h 60"/>
              <a:gd name="T22" fmla="*/ 286280 w 66"/>
              <a:gd name="T23" fmla="*/ 82451 h 60"/>
              <a:gd name="T24" fmla="*/ 279919 w 66"/>
              <a:gd name="T25" fmla="*/ 57082 h 60"/>
              <a:gd name="T26" fmla="*/ 292642 w 66"/>
              <a:gd name="T27" fmla="*/ 171245 h 60"/>
              <a:gd name="T28" fmla="*/ 279919 w 66"/>
              <a:gd name="T29" fmla="*/ 190273 h 60"/>
              <a:gd name="T30" fmla="*/ 292642 w 66"/>
              <a:gd name="T31" fmla="*/ 190273 h 60"/>
              <a:gd name="T32" fmla="*/ 279919 w 66"/>
              <a:gd name="T33" fmla="*/ 260039 h 60"/>
              <a:gd name="T34" fmla="*/ 286280 w 66"/>
              <a:gd name="T35" fmla="*/ 234669 h 60"/>
              <a:gd name="T36" fmla="*/ 260833 w 66"/>
              <a:gd name="T37" fmla="*/ 133191 h 60"/>
              <a:gd name="T38" fmla="*/ 248110 w 66"/>
              <a:gd name="T39" fmla="*/ 107821 h 60"/>
              <a:gd name="T40" fmla="*/ 267195 w 66"/>
              <a:gd name="T41" fmla="*/ 82451 h 60"/>
              <a:gd name="T42" fmla="*/ 248110 w 66"/>
              <a:gd name="T43" fmla="*/ 152218 h 60"/>
              <a:gd name="T44" fmla="*/ 267195 w 66"/>
              <a:gd name="T45" fmla="*/ 145876 h 60"/>
              <a:gd name="T46" fmla="*/ 248110 w 66"/>
              <a:gd name="T47" fmla="*/ 221985 h 60"/>
              <a:gd name="T48" fmla="*/ 260833 w 66"/>
              <a:gd name="T49" fmla="*/ 196615 h 60"/>
              <a:gd name="T50" fmla="*/ 260833 w 66"/>
              <a:gd name="T51" fmla="*/ 260039 h 60"/>
              <a:gd name="T52" fmla="*/ 248110 w 66"/>
              <a:gd name="T53" fmla="*/ 241012 h 60"/>
              <a:gd name="T54" fmla="*/ 292642 w 66"/>
              <a:gd name="T55" fmla="*/ 304436 h 60"/>
              <a:gd name="T56" fmla="*/ 248110 w 66"/>
              <a:gd name="T57" fmla="*/ 285409 h 60"/>
              <a:gd name="T58" fmla="*/ 267195 w 66"/>
              <a:gd name="T59" fmla="*/ 279066 h 60"/>
              <a:gd name="T60" fmla="*/ 69980 w 66"/>
              <a:gd name="T61" fmla="*/ 215642 h 60"/>
              <a:gd name="T62" fmla="*/ 76341 w 66"/>
              <a:gd name="T63" fmla="*/ 190273 h 60"/>
              <a:gd name="T64" fmla="*/ 108150 w 66"/>
              <a:gd name="T65" fmla="*/ 209300 h 60"/>
              <a:gd name="T66" fmla="*/ 95427 w 66"/>
              <a:gd name="T67" fmla="*/ 190273 h 60"/>
              <a:gd name="T68" fmla="*/ 114512 w 66"/>
              <a:gd name="T69" fmla="*/ 164903 h 60"/>
              <a:gd name="T70" fmla="*/ 95427 w 66"/>
              <a:gd name="T71" fmla="*/ 234669 h 60"/>
              <a:gd name="T72" fmla="*/ 114512 w 66"/>
              <a:gd name="T73" fmla="*/ 228327 h 60"/>
              <a:gd name="T74" fmla="*/ 95427 w 66"/>
              <a:gd name="T75" fmla="*/ 304436 h 60"/>
              <a:gd name="T76" fmla="*/ 108150 w 66"/>
              <a:gd name="T77" fmla="*/ 279066 h 60"/>
              <a:gd name="T78" fmla="*/ 108150 w 66"/>
              <a:gd name="T79" fmla="*/ 348833 h 60"/>
              <a:gd name="T80" fmla="*/ 95427 w 66"/>
              <a:gd name="T81" fmla="*/ 323463 h 60"/>
              <a:gd name="T82" fmla="*/ 82703 w 66"/>
              <a:gd name="T83" fmla="*/ 171245 h 60"/>
              <a:gd name="T84" fmla="*/ 69980 w 66"/>
              <a:gd name="T85" fmla="*/ 234669 h 60"/>
              <a:gd name="T86" fmla="*/ 82703 w 66"/>
              <a:gd name="T87" fmla="*/ 234669 h 60"/>
              <a:gd name="T88" fmla="*/ 69980 w 66"/>
              <a:gd name="T89" fmla="*/ 304436 h 60"/>
              <a:gd name="T90" fmla="*/ 76341 w 66"/>
              <a:gd name="T91" fmla="*/ 279066 h 60"/>
              <a:gd name="T92" fmla="*/ 76341 w 66"/>
              <a:gd name="T93" fmla="*/ 348833 h 60"/>
              <a:gd name="T94" fmla="*/ 69980 w 66"/>
              <a:gd name="T95" fmla="*/ 323463 h 6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6"/>
              <a:gd name="T145" fmla="*/ 0 h 60"/>
              <a:gd name="T146" fmla="*/ 66 w 66"/>
              <a:gd name="T147" fmla="*/ 60 h 6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6" h="60" extrusionOk="0">
                <a:moveTo>
                  <a:pt x="0" y="55"/>
                </a:moveTo>
                <a:cubicBezTo>
                  <a:pt x="4" y="55"/>
                  <a:pt x="4" y="55"/>
                  <a:pt x="4" y="5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7"/>
                  <a:pt x="4" y="17"/>
                  <a:pt x="4" y="17"/>
                </a:cubicBezTo>
                <a:cubicBezTo>
                  <a:pt x="6" y="16"/>
                  <a:pt x="6" y="16"/>
                  <a:pt x="6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31" y="37"/>
                  <a:pt x="31" y="37"/>
                  <a:pt x="31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3"/>
                  <a:pt x="32" y="3"/>
                  <a:pt x="32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63" y="3"/>
                  <a:pt x="63" y="3"/>
                  <a:pt x="63" y="3"/>
                </a:cubicBezTo>
                <a:cubicBezTo>
                  <a:pt x="63" y="55"/>
                  <a:pt x="63" y="55"/>
                  <a:pt x="63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"/>
                  <a:pt x="49" y="6"/>
                  <a:pt x="49" y="6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20"/>
                  <a:pt x="20" y="20"/>
                  <a:pt x="2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60"/>
                  <a:pt x="9" y="60"/>
                  <a:pt x="9" y="60"/>
                </a:cubicBezTo>
                <a:cubicBezTo>
                  <a:pt x="6" y="60"/>
                  <a:pt x="6" y="60"/>
                  <a:pt x="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0" y="55"/>
                  <a:pt x="0" y="55"/>
                </a:cubicBezTo>
                <a:close/>
                <a:moveTo>
                  <a:pt x="44" y="16"/>
                </a:moveTo>
                <a:cubicBezTo>
                  <a:pt x="44" y="18"/>
                  <a:pt x="44" y="19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9"/>
                  <a:pt x="46" y="17"/>
                  <a:pt x="46" y="16"/>
                </a:cubicBezTo>
                <a:cubicBezTo>
                  <a:pt x="46" y="16"/>
                  <a:pt x="46" y="16"/>
                  <a:pt x="45" y="16"/>
                </a:cubicBezTo>
                <a:cubicBezTo>
                  <a:pt x="45" y="16"/>
                  <a:pt x="44" y="16"/>
                  <a:pt x="44" y="16"/>
                </a:cubicBezTo>
                <a:close/>
                <a:moveTo>
                  <a:pt x="44" y="9"/>
                </a:moveTo>
                <a:cubicBezTo>
                  <a:pt x="44" y="11"/>
                  <a:pt x="44" y="12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0"/>
                  <a:pt x="46" y="9"/>
                </a:cubicBezTo>
                <a:cubicBezTo>
                  <a:pt x="46" y="9"/>
                  <a:pt x="46" y="9"/>
                  <a:pt x="45" y="9"/>
                </a:cubicBezTo>
                <a:cubicBezTo>
                  <a:pt x="45" y="9"/>
                  <a:pt x="44" y="9"/>
                  <a:pt x="44" y="9"/>
                </a:cubicBezTo>
                <a:close/>
                <a:moveTo>
                  <a:pt x="44" y="23"/>
                </a:moveTo>
                <a:cubicBezTo>
                  <a:pt x="44" y="25"/>
                  <a:pt x="44" y="26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6" y="24"/>
                  <a:pt x="46" y="23"/>
                </a:cubicBezTo>
                <a:cubicBezTo>
                  <a:pt x="46" y="23"/>
                  <a:pt x="46" y="23"/>
                  <a:pt x="45" y="23"/>
                </a:cubicBezTo>
                <a:cubicBezTo>
                  <a:pt x="45" y="23"/>
                  <a:pt x="44" y="23"/>
                  <a:pt x="44" y="23"/>
                </a:cubicBezTo>
                <a:close/>
                <a:moveTo>
                  <a:pt x="44" y="30"/>
                </a:moveTo>
                <a:cubicBezTo>
                  <a:pt x="44" y="32"/>
                  <a:pt x="44" y="33"/>
                  <a:pt x="44" y="34"/>
                </a:cubicBezTo>
                <a:cubicBezTo>
                  <a:pt x="44" y="34"/>
                  <a:pt x="45" y="34"/>
                  <a:pt x="45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3"/>
                  <a:pt x="46" y="32"/>
                  <a:pt x="46" y="30"/>
                </a:cubicBezTo>
                <a:cubicBezTo>
                  <a:pt x="46" y="30"/>
                  <a:pt x="46" y="30"/>
                  <a:pt x="45" y="30"/>
                </a:cubicBezTo>
                <a:cubicBezTo>
                  <a:pt x="45" y="30"/>
                  <a:pt x="44" y="30"/>
                  <a:pt x="44" y="30"/>
                </a:cubicBezTo>
                <a:close/>
                <a:moveTo>
                  <a:pt x="44" y="37"/>
                </a:moveTo>
                <a:cubicBezTo>
                  <a:pt x="44" y="39"/>
                  <a:pt x="44" y="40"/>
                  <a:pt x="44" y="41"/>
                </a:cubicBezTo>
                <a:cubicBezTo>
                  <a:pt x="44" y="41"/>
                  <a:pt x="45" y="41"/>
                  <a:pt x="45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0"/>
                  <a:pt x="46" y="39"/>
                  <a:pt x="46" y="37"/>
                </a:cubicBezTo>
                <a:cubicBezTo>
                  <a:pt x="46" y="37"/>
                  <a:pt x="46" y="37"/>
                  <a:pt x="45" y="37"/>
                </a:cubicBezTo>
                <a:cubicBezTo>
                  <a:pt x="45" y="37"/>
                  <a:pt x="44" y="37"/>
                  <a:pt x="44" y="37"/>
                </a:cubicBezTo>
                <a:close/>
                <a:moveTo>
                  <a:pt x="39" y="17"/>
                </a:moveTo>
                <a:cubicBezTo>
                  <a:pt x="39" y="18"/>
                  <a:pt x="39" y="19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1" y="21"/>
                  <a:pt x="42" y="20"/>
                </a:cubicBezTo>
                <a:cubicBezTo>
                  <a:pt x="42" y="19"/>
                  <a:pt x="42" y="18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0" y="17"/>
                  <a:pt x="40" y="17"/>
                  <a:pt x="39" y="17"/>
                </a:cubicBezTo>
                <a:close/>
                <a:moveTo>
                  <a:pt x="39" y="10"/>
                </a:moveTo>
                <a:cubicBezTo>
                  <a:pt x="39" y="11"/>
                  <a:pt x="39" y="12"/>
                  <a:pt x="39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2" y="13"/>
                </a:cubicBezTo>
                <a:cubicBezTo>
                  <a:pt x="42" y="12"/>
                  <a:pt x="42" y="11"/>
                  <a:pt x="4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lose/>
                <a:moveTo>
                  <a:pt x="39" y="24"/>
                </a:moveTo>
                <a:cubicBezTo>
                  <a:pt x="39" y="25"/>
                  <a:pt x="39" y="26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7"/>
                  <a:pt x="41" y="27"/>
                  <a:pt x="42" y="27"/>
                </a:cubicBezTo>
                <a:cubicBezTo>
                  <a:pt x="42" y="26"/>
                  <a:pt x="42" y="25"/>
                  <a:pt x="42" y="23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4"/>
                  <a:pt x="39" y="24"/>
                </a:cubicBezTo>
                <a:close/>
                <a:moveTo>
                  <a:pt x="39" y="31"/>
                </a:moveTo>
                <a:cubicBezTo>
                  <a:pt x="39" y="32"/>
                  <a:pt x="39" y="33"/>
                  <a:pt x="39" y="35"/>
                </a:cubicBezTo>
                <a:cubicBezTo>
                  <a:pt x="40" y="35"/>
                  <a:pt x="40" y="34"/>
                  <a:pt x="41" y="34"/>
                </a:cubicBezTo>
                <a:cubicBezTo>
                  <a:pt x="41" y="34"/>
                  <a:pt x="41" y="34"/>
                  <a:pt x="42" y="34"/>
                </a:cubicBezTo>
                <a:cubicBezTo>
                  <a:pt x="42" y="33"/>
                  <a:pt x="42" y="32"/>
                  <a:pt x="42" y="30"/>
                </a:cubicBezTo>
                <a:cubicBezTo>
                  <a:pt x="41" y="30"/>
                  <a:pt x="41" y="30"/>
                  <a:pt x="41" y="31"/>
                </a:cubicBezTo>
                <a:cubicBezTo>
                  <a:pt x="40" y="31"/>
                  <a:pt x="40" y="31"/>
                  <a:pt x="39" y="31"/>
                </a:cubicBezTo>
                <a:close/>
                <a:moveTo>
                  <a:pt x="39" y="38"/>
                </a:moveTo>
                <a:cubicBezTo>
                  <a:pt x="39" y="39"/>
                  <a:pt x="39" y="40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1"/>
                  <a:pt x="41" y="41"/>
                  <a:pt x="42" y="41"/>
                </a:cubicBezTo>
                <a:cubicBezTo>
                  <a:pt x="42" y="40"/>
                  <a:pt x="42" y="39"/>
                  <a:pt x="42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7"/>
                  <a:pt x="40" y="37"/>
                  <a:pt x="39" y="38"/>
                </a:cubicBezTo>
                <a:close/>
                <a:moveTo>
                  <a:pt x="44" y="44"/>
                </a:moveTo>
                <a:cubicBezTo>
                  <a:pt x="44" y="46"/>
                  <a:pt x="44" y="47"/>
                  <a:pt x="44" y="48"/>
                </a:cubicBezTo>
                <a:cubicBezTo>
                  <a:pt x="44" y="48"/>
                  <a:pt x="45" y="48"/>
                  <a:pt x="45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6" y="46"/>
                  <a:pt x="46" y="44"/>
                </a:cubicBezTo>
                <a:cubicBezTo>
                  <a:pt x="46" y="44"/>
                  <a:pt x="46" y="44"/>
                  <a:pt x="45" y="44"/>
                </a:cubicBezTo>
                <a:cubicBezTo>
                  <a:pt x="45" y="44"/>
                  <a:pt x="44" y="44"/>
                  <a:pt x="44" y="44"/>
                </a:cubicBezTo>
                <a:close/>
                <a:moveTo>
                  <a:pt x="39" y="45"/>
                </a:moveTo>
                <a:cubicBezTo>
                  <a:pt x="39" y="46"/>
                  <a:pt x="39" y="47"/>
                  <a:pt x="39" y="48"/>
                </a:cubicBezTo>
                <a:cubicBezTo>
                  <a:pt x="40" y="48"/>
                  <a:pt x="40" y="48"/>
                  <a:pt x="41" y="48"/>
                </a:cubicBezTo>
                <a:cubicBezTo>
                  <a:pt x="41" y="48"/>
                  <a:pt x="41" y="48"/>
                  <a:pt x="42" y="48"/>
                </a:cubicBezTo>
                <a:cubicBezTo>
                  <a:pt x="42" y="47"/>
                  <a:pt x="42" y="46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4"/>
                  <a:pt x="40" y="44"/>
                  <a:pt x="39" y="45"/>
                </a:cubicBezTo>
                <a:close/>
                <a:moveTo>
                  <a:pt x="11" y="30"/>
                </a:moveTo>
                <a:cubicBezTo>
                  <a:pt x="11" y="31"/>
                  <a:pt x="11" y="33"/>
                  <a:pt x="11" y="34"/>
                </a:cubicBezTo>
                <a:cubicBezTo>
                  <a:pt x="11" y="34"/>
                  <a:pt x="12" y="34"/>
                  <a:pt x="12" y="34"/>
                </a:cubicBezTo>
                <a:cubicBezTo>
                  <a:pt x="12" y="34"/>
                  <a:pt x="13" y="34"/>
                  <a:pt x="13" y="34"/>
                </a:cubicBezTo>
                <a:cubicBezTo>
                  <a:pt x="13" y="32"/>
                  <a:pt x="13" y="31"/>
                  <a:pt x="13" y="30"/>
                </a:cubicBezTo>
                <a:cubicBezTo>
                  <a:pt x="13" y="30"/>
                  <a:pt x="12" y="30"/>
                  <a:pt x="12" y="30"/>
                </a:cubicBezTo>
                <a:cubicBezTo>
                  <a:pt x="12" y="30"/>
                  <a:pt x="11" y="30"/>
                  <a:pt x="11" y="30"/>
                </a:cubicBezTo>
                <a:close/>
                <a:moveTo>
                  <a:pt x="15" y="30"/>
                </a:moveTo>
                <a:cubicBezTo>
                  <a:pt x="15" y="31"/>
                  <a:pt x="15" y="32"/>
                  <a:pt x="15" y="34"/>
                </a:cubicBezTo>
                <a:cubicBezTo>
                  <a:pt x="16" y="34"/>
                  <a:pt x="16" y="34"/>
                  <a:pt x="17" y="33"/>
                </a:cubicBezTo>
                <a:cubicBezTo>
                  <a:pt x="17" y="33"/>
                  <a:pt x="17" y="33"/>
                  <a:pt x="18" y="33"/>
                </a:cubicBezTo>
                <a:cubicBezTo>
                  <a:pt x="18" y="32"/>
                  <a:pt x="18" y="31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5" y="30"/>
                </a:cubicBezTo>
                <a:close/>
                <a:moveTo>
                  <a:pt x="15" y="23"/>
                </a:moveTo>
                <a:cubicBezTo>
                  <a:pt x="15" y="24"/>
                  <a:pt x="15" y="25"/>
                  <a:pt x="15" y="27"/>
                </a:cubicBezTo>
                <a:cubicBezTo>
                  <a:pt x="16" y="27"/>
                  <a:pt x="16" y="26"/>
                  <a:pt x="17" y="26"/>
                </a:cubicBezTo>
                <a:cubicBezTo>
                  <a:pt x="17" y="26"/>
                  <a:pt x="17" y="26"/>
                  <a:pt x="18" y="26"/>
                </a:cubicBezTo>
                <a:cubicBezTo>
                  <a:pt x="18" y="25"/>
                  <a:pt x="18" y="24"/>
                  <a:pt x="18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5" y="23"/>
                </a:cubicBezTo>
                <a:close/>
                <a:moveTo>
                  <a:pt x="15" y="37"/>
                </a:moveTo>
                <a:cubicBezTo>
                  <a:pt x="15" y="38"/>
                  <a:pt x="15" y="39"/>
                  <a:pt x="15" y="41"/>
                </a:cubicBezTo>
                <a:cubicBezTo>
                  <a:pt x="16" y="41"/>
                  <a:pt x="16" y="41"/>
                  <a:pt x="17" y="41"/>
                </a:cubicBezTo>
                <a:cubicBezTo>
                  <a:pt x="17" y="41"/>
                  <a:pt x="17" y="41"/>
                  <a:pt x="18" y="40"/>
                </a:cubicBezTo>
                <a:cubicBezTo>
                  <a:pt x="18" y="39"/>
                  <a:pt x="18" y="38"/>
                  <a:pt x="18" y="36"/>
                </a:cubicBezTo>
                <a:cubicBezTo>
                  <a:pt x="17" y="36"/>
                  <a:pt x="17" y="37"/>
                  <a:pt x="17" y="37"/>
                </a:cubicBezTo>
                <a:cubicBezTo>
                  <a:pt x="16" y="37"/>
                  <a:pt x="16" y="37"/>
                  <a:pt x="15" y="37"/>
                </a:cubicBezTo>
                <a:close/>
                <a:moveTo>
                  <a:pt x="15" y="44"/>
                </a:moveTo>
                <a:cubicBezTo>
                  <a:pt x="15" y="45"/>
                  <a:pt x="15" y="46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6"/>
                  <a:pt x="18" y="45"/>
                  <a:pt x="18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5" y="44"/>
                </a:cubicBezTo>
                <a:close/>
                <a:moveTo>
                  <a:pt x="15" y="51"/>
                </a:moveTo>
                <a:cubicBezTo>
                  <a:pt x="15" y="52"/>
                  <a:pt x="15" y="53"/>
                  <a:pt x="15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3"/>
                  <a:pt x="18" y="52"/>
                  <a:pt x="18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1"/>
                  <a:pt x="16" y="51"/>
                  <a:pt x="15" y="51"/>
                </a:cubicBezTo>
                <a:close/>
                <a:moveTo>
                  <a:pt x="11" y="23"/>
                </a:moveTo>
                <a:cubicBezTo>
                  <a:pt x="11" y="24"/>
                  <a:pt x="11" y="26"/>
                  <a:pt x="11" y="27"/>
                </a:cubicBezTo>
                <a:cubicBezTo>
                  <a:pt x="11" y="27"/>
                  <a:pt x="12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4"/>
                  <a:pt x="13" y="23"/>
                </a:cubicBezTo>
                <a:cubicBezTo>
                  <a:pt x="13" y="23"/>
                  <a:pt x="12" y="23"/>
                  <a:pt x="12" y="23"/>
                </a:cubicBezTo>
                <a:cubicBezTo>
                  <a:pt x="12" y="23"/>
                  <a:pt x="11" y="23"/>
                  <a:pt x="11" y="23"/>
                </a:cubicBezTo>
                <a:close/>
                <a:moveTo>
                  <a:pt x="11" y="37"/>
                </a:moveTo>
                <a:cubicBezTo>
                  <a:pt x="11" y="38"/>
                  <a:pt x="11" y="40"/>
                  <a:pt x="11" y="41"/>
                </a:cubicBezTo>
                <a:cubicBezTo>
                  <a:pt x="11" y="41"/>
                  <a:pt x="12" y="41"/>
                  <a:pt x="12" y="41"/>
                </a:cubicBezTo>
                <a:cubicBezTo>
                  <a:pt x="12" y="41"/>
                  <a:pt x="13" y="41"/>
                  <a:pt x="13" y="41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lose/>
                <a:moveTo>
                  <a:pt x="11" y="44"/>
                </a:moveTo>
                <a:cubicBezTo>
                  <a:pt x="11" y="45"/>
                  <a:pt x="11" y="46"/>
                  <a:pt x="11" y="48"/>
                </a:cubicBezTo>
                <a:cubicBezTo>
                  <a:pt x="11" y="48"/>
                  <a:pt x="12" y="48"/>
                  <a:pt x="12" y="48"/>
                </a:cubicBezTo>
                <a:cubicBezTo>
                  <a:pt x="12" y="48"/>
                  <a:pt x="13" y="48"/>
                  <a:pt x="13" y="48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2" y="44"/>
                  <a:pt x="12" y="44"/>
                </a:cubicBezTo>
                <a:cubicBezTo>
                  <a:pt x="12" y="44"/>
                  <a:pt x="11" y="44"/>
                  <a:pt x="11" y="44"/>
                </a:cubicBezTo>
                <a:close/>
                <a:moveTo>
                  <a:pt x="11" y="51"/>
                </a:moveTo>
                <a:cubicBezTo>
                  <a:pt x="11" y="52"/>
                  <a:pt x="11" y="53"/>
                  <a:pt x="11" y="55"/>
                </a:cubicBezTo>
                <a:cubicBezTo>
                  <a:pt x="11" y="55"/>
                  <a:pt x="12" y="55"/>
                  <a:pt x="12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3" y="53"/>
                  <a:pt x="13" y="52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12" y="51"/>
                  <a:pt x="11" y="51"/>
                  <a:pt x="1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sz="1350">
              <a:latin typeface="Calibri"/>
              <a:ea typeface="方正黑体简体"/>
            </a:endParaRPr>
          </a:p>
        </p:txBody>
      </p:sp>
      <p:grpSp>
        <p:nvGrpSpPr>
          <p:cNvPr id="55" name="组合 26"/>
          <p:cNvGrpSpPr/>
          <p:nvPr/>
        </p:nvGrpSpPr>
        <p:grpSpPr bwMode="auto">
          <a:xfrm>
            <a:off x="383476" y="1075956"/>
            <a:ext cx="355686" cy="322136"/>
            <a:chOff x="0" y="0"/>
            <a:chExt cx="585605" cy="585605"/>
          </a:xfrm>
        </p:grpSpPr>
        <p:sp>
          <p:nvSpPr>
            <p:cNvPr id="56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585605" cy="585605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57" name="Freeform 26"/>
            <p:cNvSpPr>
              <a:spLocks noEditPoints="1"/>
            </p:cNvSpPr>
            <p:nvPr/>
          </p:nvSpPr>
          <p:spPr bwMode="auto">
            <a:xfrm>
              <a:off x="82864" y="102529"/>
              <a:ext cx="419878" cy="380545"/>
            </a:xfrm>
            <a:custGeom>
              <a:avLst/>
              <a:gdLst>
                <a:gd name="T0" fmla="*/ 25447 w 66"/>
                <a:gd name="T1" fmla="*/ 107821 h 60"/>
                <a:gd name="T2" fmla="*/ 178130 w 66"/>
                <a:gd name="T3" fmla="*/ 95136 h 60"/>
                <a:gd name="T4" fmla="*/ 203577 w 66"/>
                <a:gd name="T5" fmla="*/ 19027 h 60"/>
                <a:gd name="T6" fmla="*/ 400793 w 66"/>
                <a:gd name="T7" fmla="*/ 19027 h 60"/>
                <a:gd name="T8" fmla="*/ 324451 w 66"/>
                <a:gd name="T9" fmla="*/ 380545 h 60"/>
                <a:gd name="T10" fmla="*/ 241748 w 66"/>
                <a:gd name="T11" fmla="*/ 50739 h 60"/>
                <a:gd name="T12" fmla="*/ 178130 w 66"/>
                <a:gd name="T13" fmla="*/ 380545 h 60"/>
                <a:gd name="T14" fmla="*/ 127236 w 66"/>
                <a:gd name="T15" fmla="*/ 126848 h 60"/>
                <a:gd name="T16" fmla="*/ 38171 w 66"/>
                <a:gd name="T17" fmla="*/ 380545 h 60"/>
                <a:gd name="T18" fmla="*/ 279919 w 66"/>
                <a:gd name="T19" fmla="*/ 126848 h 60"/>
                <a:gd name="T20" fmla="*/ 286280 w 66"/>
                <a:gd name="T21" fmla="*/ 101479 h 60"/>
                <a:gd name="T22" fmla="*/ 286280 w 66"/>
                <a:gd name="T23" fmla="*/ 82451 h 60"/>
                <a:gd name="T24" fmla="*/ 279919 w 66"/>
                <a:gd name="T25" fmla="*/ 57082 h 60"/>
                <a:gd name="T26" fmla="*/ 292642 w 66"/>
                <a:gd name="T27" fmla="*/ 171245 h 60"/>
                <a:gd name="T28" fmla="*/ 279919 w 66"/>
                <a:gd name="T29" fmla="*/ 190273 h 60"/>
                <a:gd name="T30" fmla="*/ 292642 w 66"/>
                <a:gd name="T31" fmla="*/ 190273 h 60"/>
                <a:gd name="T32" fmla="*/ 279919 w 66"/>
                <a:gd name="T33" fmla="*/ 260039 h 60"/>
                <a:gd name="T34" fmla="*/ 286280 w 66"/>
                <a:gd name="T35" fmla="*/ 234669 h 60"/>
                <a:gd name="T36" fmla="*/ 260833 w 66"/>
                <a:gd name="T37" fmla="*/ 133191 h 60"/>
                <a:gd name="T38" fmla="*/ 248110 w 66"/>
                <a:gd name="T39" fmla="*/ 107821 h 60"/>
                <a:gd name="T40" fmla="*/ 267195 w 66"/>
                <a:gd name="T41" fmla="*/ 82451 h 60"/>
                <a:gd name="T42" fmla="*/ 248110 w 66"/>
                <a:gd name="T43" fmla="*/ 152218 h 60"/>
                <a:gd name="T44" fmla="*/ 267195 w 66"/>
                <a:gd name="T45" fmla="*/ 145876 h 60"/>
                <a:gd name="T46" fmla="*/ 248110 w 66"/>
                <a:gd name="T47" fmla="*/ 221985 h 60"/>
                <a:gd name="T48" fmla="*/ 260833 w 66"/>
                <a:gd name="T49" fmla="*/ 196615 h 60"/>
                <a:gd name="T50" fmla="*/ 260833 w 66"/>
                <a:gd name="T51" fmla="*/ 260039 h 60"/>
                <a:gd name="T52" fmla="*/ 248110 w 66"/>
                <a:gd name="T53" fmla="*/ 241012 h 60"/>
                <a:gd name="T54" fmla="*/ 292642 w 66"/>
                <a:gd name="T55" fmla="*/ 304436 h 60"/>
                <a:gd name="T56" fmla="*/ 248110 w 66"/>
                <a:gd name="T57" fmla="*/ 285409 h 60"/>
                <a:gd name="T58" fmla="*/ 267195 w 66"/>
                <a:gd name="T59" fmla="*/ 279066 h 60"/>
                <a:gd name="T60" fmla="*/ 69980 w 66"/>
                <a:gd name="T61" fmla="*/ 215642 h 60"/>
                <a:gd name="T62" fmla="*/ 76341 w 66"/>
                <a:gd name="T63" fmla="*/ 190273 h 60"/>
                <a:gd name="T64" fmla="*/ 108150 w 66"/>
                <a:gd name="T65" fmla="*/ 209300 h 60"/>
                <a:gd name="T66" fmla="*/ 95427 w 66"/>
                <a:gd name="T67" fmla="*/ 190273 h 60"/>
                <a:gd name="T68" fmla="*/ 114512 w 66"/>
                <a:gd name="T69" fmla="*/ 164903 h 60"/>
                <a:gd name="T70" fmla="*/ 95427 w 66"/>
                <a:gd name="T71" fmla="*/ 234669 h 60"/>
                <a:gd name="T72" fmla="*/ 114512 w 66"/>
                <a:gd name="T73" fmla="*/ 228327 h 60"/>
                <a:gd name="T74" fmla="*/ 95427 w 66"/>
                <a:gd name="T75" fmla="*/ 304436 h 60"/>
                <a:gd name="T76" fmla="*/ 108150 w 66"/>
                <a:gd name="T77" fmla="*/ 279066 h 60"/>
                <a:gd name="T78" fmla="*/ 108150 w 66"/>
                <a:gd name="T79" fmla="*/ 348833 h 60"/>
                <a:gd name="T80" fmla="*/ 95427 w 66"/>
                <a:gd name="T81" fmla="*/ 323463 h 60"/>
                <a:gd name="T82" fmla="*/ 82703 w 66"/>
                <a:gd name="T83" fmla="*/ 171245 h 60"/>
                <a:gd name="T84" fmla="*/ 69980 w 66"/>
                <a:gd name="T85" fmla="*/ 234669 h 60"/>
                <a:gd name="T86" fmla="*/ 82703 w 66"/>
                <a:gd name="T87" fmla="*/ 234669 h 60"/>
                <a:gd name="T88" fmla="*/ 69980 w 66"/>
                <a:gd name="T89" fmla="*/ 304436 h 60"/>
                <a:gd name="T90" fmla="*/ 76341 w 66"/>
                <a:gd name="T91" fmla="*/ 279066 h 60"/>
                <a:gd name="T92" fmla="*/ 76341 w 66"/>
                <a:gd name="T93" fmla="*/ 348833 h 60"/>
                <a:gd name="T94" fmla="*/ 69980 w 66"/>
                <a:gd name="T95" fmla="*/ 323463 h 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6"/>
                <a:gd name="T145" fmla="*/ 0 h 60"/>
                <a:gd name="T146" fmla="*/ 66 w 66"/>
                <a:gd name="T147" fmla="*/ 60 h 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6" h="60" extrusionOk="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grpSp>
        <p:nvGrpSpPr>
          <p:cNvPr id="58" name="组合 47"/>
          <p:cNvGrpSpPr/>
          <p:nvPr/>
        </p:nvGrpSpPr>
        <p:grpSpPr bwMode="auto">
          <a:xfrm>
            <a:off x="382936" y="2748832"/>
            <a:ext cx="356763" cy="321682"/>
            <a:chOff x="0" y="0"/>
            <a:chExt cx="677744" cy="649445"/>
          </a:xfrm>
        </p:grpSpPr>
        <p:sp>
          <p:nvSpPr>
            <p:cNvPr id="59" name="圆角矩形 41"/>
            <p:cNvSpPr>
              <a:spLocks noChangeArrowheads="1"/>
            </p:cNvSpPr>
            <p:nvPr/>
          </p:nvSpPr>
          <p:spPr bwMode="auto">
            <a:xfrm>
              <a:off x="0" y="0"/>
              <a:ext cx="677744" cy="649445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sp>
          <p:nvSpPr>
            <p:cNvPr id="60" name="Freeform 101"/>
            <p:cNvSpPr/>
            <p:nvPr/>
          </p:nvSpPr>
          <p:spPr bwMode="auto">
            <a:xfrm>
              <a:off x="137713" y="74862"/>
              <a:ext cx="402318" cy="499722"/>
            </a:xfrm>
            <a:custGeom>
              <a:avLst/>
              <a:gdLst>
                <a:gd name="T0" fmla="*/ 0 w 59"/>
                <a:gd name="T1" fmla="*/ 143756 h 73"/>
                <a:gd name="T2" fmla="*/ 327310 w 59"/>
                <a:gd name="T3" fmla="*/ 0 h 73"/>
                <a:gd name="T4" fmla="*/ 402318 w 59"/>
                <a:gd name="T5" fmla="*/ 171138 h 73"/>
                <a:gd name="T6" fmla="*/ 122741 w 59"/>
                <a:gd name="T7" fmla="*/ 287511 h 73"/>
                <a:gd name="T8" fmla="*/ 204568 w 59"/>
                <a:gd name="T9" fmla="*/ 479185 h 73"/>
                <a:gd name="T10" fmla="*/ 156836 w 59"/>
                <a:gd name="T11" fmla="*/ 499722 h 73"/>
                <a:gd name="T12" fmla="*/ 0 w 59"/>
                <a:gd name="T13" fmla="*/ 143756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73"/>
                <a:gd name="T23" fmla="*/ 59 w 59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73" extrusionOk="0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sz="1350">
                <a:latin typeface="Calibri"/>
                <a:ea typeface="方正黑体简体"/>
              </a:endParaRPr>
            </a:p>
          </p:txBody>
        </p:sp>
      </p:grpSp>
      <p:grpSp>
        <p:nvGrpSpPr>
          <p:cNvPr id="61" name="组合 20"/>
          <p:cNvGrpSpPr/>
          <p:nvPr/>
        </p:nvGrpSpPr>
        <p:grpSpPr bwMode="auto">
          <a:xfrm>
            <a:off x="382564" y="1912886"/>
            <a:ext cx="356598" cy="321682"/>
            <a:chOff x="15014" y="6887"/>
            <a:chExt cx="782" cy="708"/>
          </a:xfrm>
        </p:grpSpPr>
        <p:sp>
          <p:nvSpPr>
            <p:cNvPr id="62" name="圆角矩形 41"/>
            <p:cNvSpPr>
              <a:spLocks noChangeArrowheads="1"/>
            </p:cNvSpPr>
            <p:nvPr/>
          </p:nvSpPr>
          <p:spPr bwMode="auto">
            <a:xfrm>
              <a:off x="15014" y="6887"/>
              <a:ext cx="782" cy="709"/>
            </a:xfrm>
            <a:prstGeom prst="roundRect">
              <a:avLst>
                <a:gd name="adj" fmla="val 16667"/>
              </a:avLst>
            </a:prstGeom>
            <a:solidFill>
              <a:srgbClr val="0084CD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3000" b="1">
                <a:solidFill>
                  <a:srgbClr val="262626"/>
                </a:solidFill>
                <a:latin typeface="Calibri"/>
                <a:ea typeface="方正黑体简体"/>
              </a:endParaRPr>
            </a:p>
          </p:txBody>
        </p:sp>
        <p:grpSp>
          <p:nvGrpSpPr>
            <p:cNvPr id="63" name="组合 22"/>
            <p:cNvGrpSpPr/>
            <p:nvPr/>
          </p:nvGrpSpPr>
          <p:grpSpPr bwMode="auto">
            <a:xfrm>
              <a:off x="15201" y="6968"/>
              <a:ext cx="408" cy="548"/>
              <a:chOff x="11781" y="6965"/>
              <a:chExt cx="622" cy="956"/>
            </a:xfrm>
          </p:grpSpPr>
          <p:sp>
            <p:nvSpPr>
              <p:cNvPr id="64" name="Freeform 20"/>
              <p:cNvSpPr/>
              <p:nvPr/>
            </p:nvSpPr>
            <p:spPr bwMode="auto">
              <a:xfrm>
                <a:off x="12104" y="7340"/>
                <a:ext cx="273" cy="125"/>
              </a:xfrm>
              <a:custGeom>
                <a:avLst/>
                <a:gdLst>
                  <a:gd name="T0" fmla="*/ 0 w 51"/>
                  <a:gd name="T1" fmla="*/ 12 h 23"/>
                  <a:gd name="T2" fmla="*/ 8 w 51"/>
                  <a:gd name="T3" fmla="*/ 23 h 23"/>
                  <a:gd name="T4" fmla="*/ 43 w 51"/>
                  <a:gd name="T5" fmla="*/ 23 h 23"/>
                  <a:gd name="T6" fmla="*/ 51 w 51"/>
                  <a:gd name="T7" fmla="*/ 12 h 23"/>
                  <a:gd name="T8" fmla="*/ 51 w 51"/>
                  <a:gd name="T9" fmla="*/ 12 h 23"/>
                  <a:gd name="T10" fmla="*/ 43 w 51"/>
                  <a:gd name="T11" fmla="*/ 0 h 23"/>
                  <a:gd name="T12" fmla="*/ 8 w 51"/>
                  <a:gd name="T13" fmla="*/ 0 h 23"/>
                  <a:gd name="T14" fmla="*/ 0 w 51"/>
                  <a:gd name="T15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23" extrusionOk="0">
                    <a:moveTo>
                      <a:pt x="0" y="12"/>
                    </a:moveTo>
                    <a:cubicBezTo>
                      <a:pt x="0" y="18"/>
                      <a:pt x="1" y="23"/>
                      <a:pt x="8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50" y="23"/>
                      <a:pt x="51" y="18"/>
                      <a:pt x="51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5"/>
                      <a:pt x="50" y="0"/>
                      <a:pt x="4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65" name="Freeform 21"/>
              <p:cNvSpPr/>
              <p:nvPr/>
            </p:nvSpPr>
            <p:spPr bwMode="auto">
              <a:xfrm>
                <a:off x="12071" y="7493"/>
                <a:ext cx="332" cy="123"/>
              </a:xfrm>
              <a:custGeom>
                <a:avLst/>
                <a:gdLst>
                  <a:gd name="T0" fmla="*/ 0 w 62"/>
                  <a:gd name="T1" fmla="*/ 11 h 23"/>
                  <a:gd name="T2" fmla="*/ 7 w 62"/>
                  <a:gd name="T3" fmla="*/ 23 h 23"/>
                  <a:gd name="T4" fmla="*/ 55 w 62"/>
                  <a:gd name="T5" fmla="*/ 23 h 23"/>
                  <a:gd name="T6" fmla="*/ 62 w 62"/>
                  <a:gd name="T7" fmla="*/ 11 h 23"/>
                  <a:gd name="T8" fmla="*/ 62 w 62"/>
                  <a:gd name="T9" fmla="*/ 11 h 23"/>
                  <a:gd name="T10" fmla="*/ 55 w 62"/>
                  <a:gd name="T11" fmla="*/ 0 h 23"/>
                  <a:gd name="T12" fmla="*/ 7 w 62"/>
                  <a:gd name="T13" fmla="*/ 0 h 23"/>
                  <a:gd name="T14" fmla="*/ 0 w 62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23" extrusionOk="0">
                    <a:moveTo>
                      <a:pt x="0" y="11"/>
                    </a:moveTo>
                    <a:cubicBezTo>
                      <a:pt x="0" y="18"/>
                      <a:pt x="1" y="23"/>
                      <a:pt x="7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61" y="23"/>
                      <a:pt x="62" y="18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5"/>
                      <a:pt x="61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66" name="Freeform 22"/>
              <p:cNvSpPr/>
              <p:nvPr/>
            </p:nvSpPr>
            <p:spPr bwMode="auto">
              <a:xfrm>
                <a:off x="12104" y="7643"/>
                <a:ext cx="285" cy="123"/>
              </a:xfrm>
              <a:custGeom>
                <a:avLst/>
                <a:gdLst>
                  <a:gd name="T0" fmla="*/ 0 w 53"/>
                  <a:gd name="T1" fmla="*/ 11 h 23"/>
                  <a:gd name="T2" fmla="*/ 8 w 53"/>
                  <a:gd name="T3" fmla="*/ 23 h 23"/>
                  <a:gd name="T4" fmla="*/ 45 w 53"/>
                  <a:gd name="T5" fmla="*/ 23 h 23"/>
                  <a:gd name="T6" fmla="*/ 53 w 53"/>
                  <a:gd name="T7" fmla="*/ 11 h 23"/>
                  <a:gd name="T8" fmla="*/ 53 w 53"/>
                  <a:gd name="T9" fmla="*/ 11 h 23"/>
                  <a:gd name="T10" fmla="*/ 45 w 53"/>
                  <a:gd name="T11" fmla="*/ 0 h 23"/>
                  <a:gd name="T12" fmla="*/ 8 w 53"/>
                  <a:gd name="T13" fmla="*/ 0 h 23"/>
                  <a:gd name="T14" fmla="*/ 0 w 53"/>
                  <a:gd name="T15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23" extrusionOk="0">
                    <a:moveTo>
                      <a:pt x="0" y="11"/>
                    </a:moveTo>
                    <a:cubicBezTo>
                      <a:pt x="0" y="18"/>
                      <a:pt x="1" y="23"/>
                      <a:pt x="8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52" y="23"/>
                      <a:pt x="53" y="18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5"/>
                      <a:pt x="52" y="0"/>
                      <a:pt x="4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67" name="Freeform 23"/>
              <p:cNvSpPr/>
              <p:nvPr/>
            </p:nvSpPr>
            <p:spPr bwMode="auto">
              <a:xfrm>
                <a:off x="12135" y="7793"/>
                <a:ext cx="197" cy="128"/>
              </a:xfrm>
              <a:custGeom>
                <a:avLst/>
                <a:gdLst>
                  <a:gd name="T0" fmla="*/ 0 w 37"/>
                  <a:gd name="T1" fmla="*/ 12 h 24"/>
                  <a:gd name="T2" fmla="*/ 8 w 37"/>
                  <a:gd name="T3" fmla="*/ 24 h 24"/>
                  <a:gd name="T4" fmla="*/ 29 w 37"/>
                  <a:gd name="T5" fmla="*/ 24 h 24"/>
                  <a:gd name="T6" fmla="*/ 37 w 37"/>
                  <a:gd name="T7" fmla="*/ 12 h 24"/>
                  <a:gd name="T8" fmla="*/ 37 w 37"/>
                  <a:gd name="T9" fmla="*/ 12 h 24"/>
                  <a:gd name="T10" fmla="*/ 29 w 37"/>
                  <a:gd name="T11" fmla="*/ 0 h 24"/>
                  <a:gd name="T12" fmla="*/ 8 w 37"/>
                  <a:gd name="T13" fmla="*/ 0 h 24"/>
                  <a:gd name="T14" fmla="*/ 0 w 37"/>
                  <a:gd name="T1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 extrusionOk="0">
                    <a:moveTo>
                      <a:pt x="0" y="12"/>
                    </a:moveTo>
                    <a:cubicBezTo>
                      <a:pt x="0" y="18"/>
                      <a:pt x="2" y="24"/>
                      <a:pt x="8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6" y="24"/>
                      <a:pt x="37" y="18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5"/>
                      <a:pt x="36" y="0"/>
                      <a:pt x="2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  <p:sp>
            <p:nvSpPr>
              <p:cNvPr id="68" name="Freeform 24"/>
              <p:cNvSpPr/>
              <p:nvPr/>
            </p:nvSpPr>
            <p:spPr bwMode="auto">
              <a:xfrm>
                <a:off x="11781" y="6965"/>
                <a:ext cx="482" cy="950"/>
              </a:xfrm>
              <a:custGeom>
                <a:avLst/>
                <a:gdLst>
                  <a:gd name="T0" fmla="*/ 63 w 90"/>
                  <a:gd name="T1" fmla="*/ 176 h 177"/>
                  <a:gd name="T2" fmla="*/ 62 w 90"/>
                  <a:gd name="T3" fmla="*/ 166 h 177"/>
                  <a:gd name="T4" fmla="*/ 63 w 90"/>
                  <a:gd name="T5" fmla="*/ 156 h 177"/>
                  <a:gd name="T6" fmla="*/ 65 w 90"/>
                  <a:gd name="T7" fmla="*/ 153 h 177"/>
                  <a:gd name="T8" fmla="*/ 57 w 90"/>
                  <a:gd name="T9" fmla="*/ 148 h 177"/>
                  <a:gd name="T10" fmla="*/ 55 w 90"/>
                  <a:gd name="T11" fmla="*/ 137 h 177"/>
                  <a:gd name="T12" fmla="*/ 57 w 90"/>
                  <a:gd name="T13" fmla="*/ 127 h 177"/>
                  <a:gd name="T14" fmla="*/ 59 w 90"/>
                  <a:gd name="T15" fmla="*/ 125 h 177"/>
                  <a:gd name="T16" fmla="*/ 51 w 90"/>
                  <a:gd name="T17" fmla="*/ 120 h 177"/>
                  <a:gd name="T18" fmla="*/ 49 w 90"/>
                  <a:gd name="T19" fmla="*/ 109 h 177"/>
                  <a:gd name="T20" fmla="*/ 51 w 90"/>
                  <a:gd name="T21" fmla="*/ 99 h 177"/>
                  <a:gd name="T22" fmla="*/ 58 w 90"/>
                  <a:gd name="T23" fmla="*/ 94 h 177"/>
                  <a:gd name="T24" fmla="*/ 57 w 90"/>
                  <a:gd name="T25" fmla="*/ 92 h 177"/>
                  <a:gd name="T26" fmla="*/ 55 w 90"/>
                  <a:gd name="T27" fmla="*/ 82 h 177"/>
                  <a:gd name="T28" fmla="*/ 57 w 90"/>
                  <a:gd name="T29" fmla="*/ 72 h 177"/>
                  <a:gd name="T30" fmla="*/ 67 w 90"/>
                  <a:gd name="T31" fmla="*/ 66 h 177"/>
                  <a:gd name="T32" fmla="*/ 75 w 90"/>
                  <a:gd name="T33" fmla="*/ 66 h 177"/>
                  <a:gd name="T34" fmla="*/ 90 w 90"/>
                  <a:gd name="T35" fmla="*/ 26 h 177"/>
                  <a:gd name="T36" fmla="*/ 63 w 90"/>
                  <a:gd name="T37" fmla="*/ 3 h 177"/>
                  <a:gd name="T38" fmla="*/ 63 w 90"/>
                  <a:gd name="T39" fmla="*/ 19 h 177"/>
                  <a:gd name="T40" fmla="*/ 17 w 90"/>
                  <a:gd name="T41" fmla="*/ 72 h 177"/>
                  <a:gd name="T42" fmla="*/ 0 w 90"/>
                  <a:gd name="T43" fmla="*/ 101 h 177"/>
                  <a:gd name="T44" fmla="*/ 0 w 90"/>
                  <a:gd name="T45" fmla="*/ 140 h 177"/>
                  <a:gd name="T46" fmla="*/ 36 w 90"/>
                  <a:gd name="T47" fmla="*/ 177 h 177"/>
                  <a:gd name="T48" fmla="*/ 64 w 90"/>
                  <a:gd name="T49" fmla="*/ 177 h 177"/>
                  <a:gd name="T50" fmla="*/ 63 w 90"/>
                  <a:gd name="T51" fmla="*/ 17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0" h="177" extrusionOk="0">
                    <a:moveTo>
                      <a:pt x="63" y="176"/>
                    </a:moveTo>
                    <a:cubicBezTo>
                      <a:pt x="62" y="174"/>
                      <a:pt x="62" y="170"/>
                      <a:pt x="62" y="166"/>
                    </a:cubicBezTo>
                    <a:cubicBezTo>
                      <a:pt x="62" y="161"/>
                      <a:pt x="62" y="158"/>
                      <a:pt x="63" y="156"/>
                    </a:cubicBezTo>
                    <a:cubicBezTo>
                      <a:pt x="64" y="155"/>
                      <a:pt x="64" y="154"/>
                      <a:pt x="65" y="153"/>
                    </a:cubicBezTo>
                    <a:cubicBezTo>
                      <a:pt x="61" y="152"/>
                      <a:pt x="58" y="150"/>
                      <a:pt x="57" y="148"/>
                    </a:cubicBezTo>
                    <a:cubicBezTo>
                      <a:pt x="56" y="145"/>
                      <a:pt x="55" y="142"/>
                      <a:pt x="55" y="137"/>
                    </a:cubicBezTo>
                    <a:cubicBezTo>
                      <a:pt x="55" y="133"/>
                      <a:pt x="56" y="130"/>
                      <a:pt x="57" y="127"/>
                    </a:cubicBezTo>
                    <a:cubicBezTo>
                      <a:pt x="58" y="126"/>
                      <a:pt x="58" y="126"/>
                      <a:pt x="59" y="125"/>
                    </a:cubicBezTo>
                    <a:cubicBezTo>
                      <a:pt x="54" y="124"/>
                      <a:pt x="52" y="122"/>
                      <a:pt x="51" y="120"/>
                    </a:cubicBezTo>
                    <a:cubicBezTo>
                      <a:pt x="50" y="117"/>
                      <a:pt x="49" y="114"/>
                      <a:pt x="49" y="109"/>
                    </a:cubicBezTo>
                    <a:cubicBezTo>
                      <a:pt x="49" y="105"/>
                      <a:pt x="50" y="102"/>
                      <a:pt x="51" y="99"/>
                    </a:cubicBezTo>
                    <a:cubicBezTo>
                      <a:pt x="52" y="97"/>
                      <a:pt x="54" y="94"/>
                      <a:pt x="58" y="94"/>
                    </a:cubicBezTo>
                    <a:cubicBezTo>
                      <a:pt x="58" y="93"/>
                      <a:pt x="58" y="93"/>
                      <a:pt x="57" y="92"/>
                    </a:cubicBezTo>
                    <a:cubicBezTo>
                      <a:pt x="56" y="90"/>
                      <a:pt x="55" y="86"/>
                      <a:pt x="55" y="82"/>
                    </a:cubicBezTo>
                    <a:cubicBezTo>
                      <a:pt x="55" y="77"/>
                      <a:pt x="56" y="74"/>
                      <a:pt x="57" y="72"/>
                    </a:cubicBezTo>
                    <a:cubicBezTo>
                      <a:pt x="59" y="69"/>
                      <a:pt x="62" y="66"/>
                      <a:pt x="67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1"/>
                      <a:pt x="90" y="49"/>
                      <a:pt x="90" y="26"/>
                    </a:cubicBezTo>
                    <a:cubicBezTo>
                      <a:pt x="90" y="0"/>
                      <a:pt x="63" y="3"/>
                      <a:pt x="63" y="3"/>
                    </a:cubicBezTo>
                    <a:cubicBezTo>
                      <a:pt x="63" y="3"/>
                      <a:pt x="63" y="10"/>
                      <a:pt x="63" y="19"/>
                    </a:cubicBezTo>
                    <a:cubicBezTo>
                      <a:pt x="58" y="37"/>
                      <a:pt x="26" y="64"/>
                      <a:pt x="17" y="72"/>
                    </a:cubicBezTo>
                    <a:cubicBezTo>
                      <a:pt x="6" y="77"/>
                      <a:pt x="0" y="88"/>
                      <a:pt x="0" y="101"/>
                    </a:cubicBezTo>
                    <a:cubicBezTo>
                      <a:pt x="0" y="101"/>
                      <a:pt x="0" y="140"/>
                      <a:pt x="0" y="140"/>
                    </a:cubicBezTo>
                    <a:cubicBezTo>
                      <a:pt x="0" y="161"/>
                      <a:pt x="16" y="177"/>
                      <a:pt x="36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7"/>
                      <a:pt x="64" y="176"/>
                      <a:pt x="63" y="1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1pPr>
                <a:lvl2pPr marL="4572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2pPr>
                <a:lvl3pPr marL="9144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3pPr>
                <a:lvl4pPr marL="13716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4pPr>
                <a:lvl5pPr marL="1828800" algn="l">
                  <a:spcBef>
                    <a:spcPts val="0"/>
                  </a:spcBef>
                  <a:spcAft>
                    <a:spcPts val="0"/>
                  </a:spcAft>
                  <a:buFont typeface="Arial"/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5pPr>
                <a:lvl6pPr marL="22860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6pPr>
                <a:lvl7pPr marL="27432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7pPr>
                <a:lvl8pPr marL="32004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8pPr>
                <a:lvl9pPr marL="3657600" algn="l" defTabSz="914400">
                  <a:defRPr>
                    <a:solidFill>
                      <a:schemeClr val="tx1"/>
                    </a:solidFill>
                    <a:latin typeface="Calibri"/>
                    <a:ea typeface="宋体"/>
                    <a:cs typeface="+mn-cs"/>
                  </a:defRPr>
                </a:lvl9pPr>
              </a:lstStyle>
              <a:p>
                <a:pPr>
                  <a:defRPr/>
                </a:pPr>
                <a:endParaRPr lang="zh-CN" sz="1350">
                  <a:latin typeface="Calibri"/>
                  <a:ea typeface="方正黑体简体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 bwMode="auto">
          <a:xfrm>
            <a:off x="2809" y="1008992"/>
            <a:ext cx="9141191" cy="561901"/>
          </a:xfrm>
          <a:prstGeom prst="rect">
            <a:avLst/>
          </a:prstGeom>
          <a:solidFill>
            <a:srgbClr val="0084C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00">
              <a:solidFill>
                <a:schemeClr val="bg1"/>
              </a:solidFill>
              <a:latin typeface="Roboto"/>
            </a:endParaRPr>
          </a:p>
        </p:txBody>
      </p:sp>
      <p:pic>
        <p:nvPicPr>
          <p:cNvPr id="5" name="Google Shape;86;p15"/>
          <p:cNvPicPr/>
          <p:nvPr/>
        </p:nvPicPr>
        <p:blipFill>
          <a:blip r:embed="rId2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Прямая соединительная линия 5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D:\MORNSUN\logo_EN png.pn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51" name="矩形 6"/>
          <p:cNvSpPr>
            <a:spLocks noChangeArrowheads="1"/>
          </p:cNvSpPr>
          <p:nvPr/>
        </p:nvSpPr>
        <p:spPr bwMode="auto">
          <a:xfrm>
            <a:off x="2527411" y="1113391"/>
            <a:ext cx="3632614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1pPr>
            <a:lvl2pPr marL="4572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2pPr>
            <a:lvl3pPr marL="9144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3pPr>
            <a:lvl4pPr marL="13716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4pPr>
            <a:lvl5pPr marL="1828800" algn="l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5pPr>
            <a:lvl6pPr marL="22860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6pPr>
            <a:lvl7pPr marL="27432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7pPr>
            <a:lvl8pPr marL="32004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8pPr>
            <a:lvl9pPr marL="3657600" algn="l" defTabSz="914400">
              <a:defRPr>
                <a:solidFill>
                  <a:schemeClr val="tx1"/>
                </a:solidFill>
                <a:latin typeface="Calibri"/>
                <a:ea typeface="宋体"/>
                <a:cs typeface="+mn-cs"/>
              </a:defRPr>
            </a:lvl9pPr>
          </a:lstStyle>
          <a:p>
            <a:pPr>
              <a:defRPr/>
            </a:pPr>
            <a:r>
              <a:rPr lang="ru-RU">
                <a:solidFill>
                  <a:schemeClr val="bg1"/>
                </a:solidFill>
                <a:latin typeface="Roboto"/>
                <a:ea typeface="Arial"/>
              </a:rPr>
              <a:t>Тестирование на соответствие</a:t>
            </a:r>
            <a:endParaRPr lang="en-US">
              <a:solidFill>
                <a:srgbClr val="0070C0"/>
              </a:solidFill>
              <a:latin typeface="Roboto Light"/>
              <a:ea typeface="Arial"/>
            </a:endParaRPr>
          </a:p>
        </p:txBody>
      </p:sp>
      <p:sp>
        <p:nvSpPr>
          <p:cNvPr id="52" name="矩形 155"/>
          <p:cNvSpPr/>
          <p:nvPr/>
        </p:nvSpPr>
        <p:spPr bwMode="auto">
          <a:xfrm>
            <a:off x="1855660" y="1760837"/>
            <a:ext cx="1494617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IEC/EN60950</a:t>
            </a:r>
            <a:endParaRPr/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IEIEC/EN62368 IEC61000-4-2				</a:t>
            </a:r>
          </a:p>
          <a:p>
            <a:pPr>
              <a:lnSpc>
                <a:spcPct val="130000"/>
              </a:lnSpc>
              <a:defRPr/>
            </a:pPr>
            <a:endParaRPr lang="en-US" sz="1300">
              <a:latin typeface="Roboto"/>
            </a:endParaRPr>
          </a:p>
        </p:txBody>
      </p:sp>
      <p:grpSp>
        <p:nvGrpSpPr>
          <p:cNvPr id="53" name="组合 145"/>
          <p:cNvGrpSpPr/>
          <p:nvPr/>
        </p:nvGrpSpPr>
        <p:grpSpPr bwMode="auto">
          <a:xfrm>
            <a:off x="2766025" y="3454643"/>
            <a:ext cx="3149767" cy="709488"/>
            <a:chOff x="2706515" y="2020097"/>
            <a:chExt cx="5987969" cy="1507927"/>
          </a:xfrm>
        </p:grpSpPr>
        <p:grpSp>
          <p:nvGrpSpPr>
            <p:cNvPr id="54" name="组合 146"/>
            <p:cNvGrpSpPr/>
            <p:nvPr/>
          </p:nvGrpSpPr>
          <p:grpSpPr bwMode="auto">
            <a:xfrm>
              <a:off x="2706515" y="2024972"/>
              <a:ext cx="2282355" cy="1503052"/>
              <a:chOff x="16780" y="4242"/>
              <a:chExt cx="3314" cy="2341"/>
            </a:xfrm>
          </p:grpSpPr>
          <p:pic>
            <p:nvPicPr>
              <p:cNvPr id="57" name="图片 23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/>
            </p:blipFill>
            <p:spPr bwMode="auto">
              <a:xfrm>
                <a:off x="16780" y="4242"/>
                <a:ext cx="1739" cy="2341"/>
              </a:xfrm>
              <a:prstGeom prst="rect">
                <a:avLst/>
              </a:prstGeom>
              <a:solidFill>
                <a:srgbClr val="BDD7EE"/>
              </a:solidFill>
              <a:ln>
                <a:solidFill>
                  <a:srgbClr val="BDD7EE"/>
                </a:solidFill>
              </a:ln>
            </p:spPr>
          </p:pic>
          <p:pic>
            <p:nvPicPr>
              <p:cNvPr id="58" name="图片 33"/>
              <p:cNvPicPr>
                <a:picLocks noChangeArrowheads="1"/>
              </p:cNvPicPr>
              <p:nvPr/>
            </p:nvPicPr>
            <p:blipFill>
              <a:blip r:embed="rId5" cstate="print"/>
              <a:stretch/>
            </p:blipFill>
            <p:spPr bwMode="auto">
              <a:xfrm>
                <a:off x="18391" y="4242"/>
                <a:ext cx="1703" cy="2341"/>
              </a:xfrm>
              <a:prstGeom prst="rect">
                <a:avLst/>
              </a:prstGeom>
              <a:solidFill>
                <a:srgbClr val="BDD7EE"/>
              </a:solidFill>
              <a:ln>
                <a:solidFill>
                  <a:srgbClr val="BDD7EE"/>
                </a:solidFill>
              </a:ln>
            </p:spPr>
          </p:pic>
        </p:grpSp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6" cstate="print"/>
            <a:stretch/>
          </p:blipFill>
          <p:spPr bwMode="auto">
            <a:xfrm>
              <a:off x="4989259" y="2020097"/>
              <a:ext cx="1908479" cy="1502410"/>
            </a:xfrm>
            <a:prstGeom prst="rect">
              <a:avLst/>
            </a:prstGeom>
            <a:noFill/>
            <a:ln>
              <a:solidFill>
                <a:srgbClr val="BDD7EE"/>
              </a:solidFill>
            </a:ln>
            <a:effectLst/>
          </p:spPr>
        </p:pic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7" cstate="print"/>
            <a:stretch/>
          </p:blipFill>
          <p:spPr bwMode="auto">
            <a:xfrm>
              <a:off x="6897738" y="2020097"/>
              <a:ext cx="1796746" cy="1502410"/>
            </a:xfrm>
            <a:prstGeom prst="rect">
              <a:avLst/>
            </a:prstGeom>
            <a:noFill/>
            <a:ln>
              <a:solidFill>
                <a:srgbClr val="BDD7EE"/>
              </a:solidFill>
            </a:ln>
            <a:effectLst/>
          </p:spPr>
        </p:pic>
      </p:grp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/>
          <a:stretch/>
        </p:blipFill>
        <p:spPr bwMode="auto">
          <a:xfrm>
            <a:off x="7264024" y="1831051"/>
            <a:ext cx="1128361" cy="786878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9" cstate="print"/>
          <a:srcRect r="-1519"/>
          <a:stretch/>
        </p:blipFill>
        <p:spPr bwMode="auto">
          <a:xfrm>
            <a:off x="7276445" y="2657829"/>
            <a:ext cx="1134944" cy="786878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5" name="Picture 8"/>
          <p:cNvPicPr>
            <a:picLocks noChangeAspect="1" noChangeArrowheads="1"/>
          </p:cNvPicPr>
          <p:nvPr/>
        </p:nvPicPr>
        <p:blipFill>
          <a:blip r:embed="rId10" cstate="print"/>
          <a:stretch/>
        </p:blipFill>
        <p:spPr bwMode="auto">
          <a:xfrm>
            <a:off x="410695" y="2657829"/>
            <a:ext cx="1128360" cy="767811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11" cstate="print"/>
          <a:stretch/>
        </p:blipFill>
        <p:spPr bwMode="auto">
          <a:xfrm>
            <a:off x="417754" y="1848188"/>
            <a:ext cx="1114243" cy="767811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12" cstate="print"/>
          <a:stretch/>
        </p:blipFill>
        <p:spPr bwMode="auto">
          <a:xfrm>
            <a:off x="7286795" y="3488211"/>
            <a:ext cx="1114244" cy="769790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28" name="Picture 4"/>
          <p:cNvPicPr>
            <a:picLocks noChangeArrowheads="1"/>
          </p:cNvPicPr>
          <p:nvPr/>
        </p:nvPicPr>
        <p:blipFill>
          <a:blip r:embed="rId13" cstate="print"/>
          <a:stretch/>
        </p:blipFill>
        <p:spPr bwMode="auto">
          <a:xfrm>
            <a:off x="417754" y="3467193"/>
            <a:ext cx="1127090" cy="773090"/>
          </a:xfrm>
          <a:prstGeom prst="rect">
            <a:avLst/>
          </a:prstGeom>
          <a:ln w="38100" cap="sq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1" name="Заголовок 1"/>
          <p:cNvSpPr txBox="1"/>
          <p:nvPr/>
        </p:nvSpPr>
        <p:spPr bwMode="auto">
          <a:xfrm>
            <a:off x="87908" y="7183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>
                <a:latin typeface="Roboto Light"/>
              </a:rPr>
              <a:t>Основные преимущества</a:t>
            </a:r>
            <a:endParaRPr/>
          </a:p>
          <a:p>
            <a:pPr algn="l">
              <a:defRPr/>
            </a:pPr>
            <a:r>
              <a:rPr lang="ru-RU" sz="1500">
                <a:latin typeface="Roboto Light"/>
              </a:rPr>
              <a:t>Сертифицированная лаборатория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3673940" y="1760837"/>
            <a:ext cx="1794179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UL/CSA 60950</a:t>
            </a:r>
            <a:endParaRPr/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UL/CSA 60065</a:t>
            </a:r>
            <a:endParaRPr/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UL/CSA 60601</a:t>
            </a:r>
            <a:endParaRPr/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UL 1741</a:t>
            </a:r>
            <a:endParaRPr/>
          </a:p>
        </p:txBody>
      </p:sp>
      <p:sp>
        <p:nvSpPr>
          <p:cNvPr id="4" name="Rectangle 3"/>
          <p:cNvSpPr/>
          <p:nvPr/>
        </p:nvSpPr>
        <p:spPr bwMode="auto">
          <a:xfrm>
            <a:off x="5465223" y="1760837"/>
            <a:ext cx="1180131" cy="11326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IEC/EN60</a:t>
            </a:r>
            <a:r>
              <a:rPr lang="ru-RU" sz="1300">
                <a:latin typeface="Roboto"/>
              </a:rPr>
              <a:t>03</a:t>
            </a:r>
            <a:r>
              <a:rPr lang="en-US" sz="1300">
                <a:latin typeface="Roboto"/>
              </a:rPr>
              <a:t>5</a:t>
            </a:r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IEC61000-4-4</a:t>
            </a:r>
            <a:endParaRPr/>
          </a:p>
          <a:p>
            <a:pPr>
              <a:lnSpc>
                <a:spcPct val="130000"/>
              </a:lnSpc>
              <a:defRPr/>
            </a:pPr>
            <a:r>
              <a:rPr lang="en-US" sz="1300">
                <a:latin typeface="Roboto"/>
              </a:rPr>
              <a:t>IEC61000-4-5</a:t>
            </a:r>
            <a:endParaRPr/>
          </a:p>
          <a:p>
            <a:pPr>
              <a:lnSpc>
                <a:spcPct val="130000"/>
              </a:lnSpc>
              <a:defRPr/>
            </a:pPr>
            <a:endParaRPr lang="en-US" sz="1300">
              <a:latin typeface="Robo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" name="TextBox 28"/>
          <p:cNvSpPr txBox="1"/>
          <p:nvPr/>
        </p:nvSpPr>
        <p:spPr bwMode="auto">
          <a:xfrm>
            <a:off x="6729220" y="1795155"/>
            <a:ext cx="1543662" cy="7340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en-US" sz="1200">
                <a:solidFill>
                  <a:schemeClr val="bg1"/>
                </a:solidFill>
                <a:latin typeface="方正黑体简体"/>
                <a:ea typeface="方正黑体简体"/>
              </a:rPr>
              <a:t>360° Services </a:t>
            </a:r>
            <a:endParaRPr/>
          </a:p>
          <a:p>
            <a:pPr lvl="0" algn="ctr">
              <a:lnSpc>
                <a:spcPct val="90000"/>
              </a:lnSpc>
              <a:defRPr/>
            </a:pPr>
            <a:r>
              <a:rPr lang="en-US" sz="1200">
                <a:solidFill>
                  <a:schemeClr val="bg1"/>
                </a:solidFill>
                <a:latin typeface="方正黑体简体"/>
                <a:ea typeface="方正黑体简体"/>
              </a:rPr>
              <a:t>assure </a:t>
            </a:r>
            <a:endParaRPr/>
          </a:p>
          <a:p>
            <a:pPr lvl="0" algn="ctr">
              <a:lnSpc>
                <a:spcPct val="90000"/>
              </a:lnSpc>
              <a:defRPr/>
            </a:pPr>
            <a:r>
              <a:rPr lang="en-US" sz="1200">
                <a:solidFill>
                  <a:schemeClr val="bg1"/>
                </a:solidFill>
                <a:latin typeface="方正黑体简体"/>
                <a:ea typeface="方正黑体简体"/>
              </a:rPr>
              <a:t>BEST Customer Experience</a:t>
            </a:r>
            <a:endParaRPr/>
          </a:p>
        </p:txBody>
      </p:sp>
      <p:sp>
        <p:nvSpPr>
          <p:cNvPr id="51" name="文本框 50"/>
          <p:cNvSpPr txBox="1"/>
          <p:nvPr/>
        </p:nvSpPr>
        <p:spPr bwMode="auto">
          <a:xfrm>
            <a:off x="305633" y="2867516"/>
            <a:ext cx="2052999" cy="1308734"/>
          </a:xfrm>
          <a:prstGeom prst="rect">
            <a:avLst/>
          </a:prstGeom>
          <a:noFill/>
        </p:spPr>
        <p:txBody>
          <a:bodyPr wrap="square" rtlCol="0"/>
          <a:lstStyle/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zh-CN" sz="1000">
                <a:ea typeface="微软雅黑"/>
              </a:rPr>
              <a:t>IATF16949</a:t>
            </a:r>
            <a:r>
              <a:rPr lang="en-US" sz="1000">
                <a:ea typeface="微软雅黑"/>
              </a:rPr>
              <a:t>, </a:t>
            </a:r>
            <a:r>
              <a:rPr lang="zh-CN" sz="1000">
                <a:ea typeface="微软雅黑"/>
              </a:rPr>
              <a:t>ISO9001</a:t>
            </a:r>
            <a:r>
              <a:rPr lang="en-US" sz="1000">
                <a:ea typeface="微软雅黑"/>
              </a:rPr>
              <a:t>, </a:t>
            </a:r>
            <a:r>
              <a:rPr lang="zh-CN" sz="1000">
                <a:ea typeface="微软雅黑"/>
              </a:rPr>
              <a:t>ISO14001</a:t>
            </a:r>
            <a:r>
              <a:rPr lang="en-US" sz="1000">
                <a:ea typeface="微软雅黑"/>
              </a:rPr>
              <a:t>, ISO45001, </a:t>
            </a:r>
            <a:endParaRPr/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zh-CN" sz="1000">
                <a:ea typeface="微软雅黑"/>
              </a:rPr>
              <a:t>DFMEA</a:t>
            </a:r>
            <a:r>
              <a:rPr lang="en-US" sz="1000">
                <a:ea typeface="微软雅黑"/>
              </a:rPr>
              <a:t>, </a:t>
            </a:r>
            <a:r>
              <a:rPr lang="zh-CN" sz="1000">
                <a:ea typeface="微软雅黑"/>
              </a:rPr>
              <a:t>PFMEA</a:t>
            </a:r>
            <a:endParaRPr/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zh-CN" sz="1000">
                <a:ea typeface="微软雅黑"/>
              </a:rPr>
              <a:t>SPC</a:t>
            </a:r>
            <a:endParaRPr/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en-US" sz="1000">
                <a:ea typeface="微软雅黑"/>
              </a:rPr>
              <a:t>Lean Six Sigma</a:t>
            </a:r>
            <a:endParaRPr lang="zh-CN" sz="1000">
              <a:ea typeface="微软雅黑"/>
            </a:endParaRP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295682" y="2512282"/>
            <a:ext cx="2438338" cy="328136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defRPr/>
            </a:pPr>
            <a:r>
              <a:rPr lang="ru-RU" sz="1400" b="1">
                <a:solidFill>
                  <a:schemeClr val="accent2"/>
                </a:solidFill>
                <a:ea typeface="微软雅黑"/>
              </a:rPr>
              <a:t>Система управления</a:t>
            </a:r>
            <a:endParaRPr lang="en-US" sz="1400" b="1">
              <a:solidFill>
                <a:schemeClr val="accent2"/>
              </a:solidFill>
              <a:ea typeface="微软雅黑"/>
            </a:endParaRPr>
          </a:p>
        </p:txBody>
      </p:sp>
      <p:sp>
        <p:nvSpPr>
          <p:cNvPr id="59" name="文本框 58"/>
          <p:cNvSpPr txBox="1"/>
          <p:nvPr/>
        </p:nvSpPr>
        <p:spPr bwMode="auto">
          <a:xfrm>
            <a:off x="5703183" y="1295699"/>
            <a:ext cx="2343501" cy="1080136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171450" indent="-171450">
              <a:lnSpc>
                <a:spcPct val="120000"/>
              </a:lnSpc>
              <a:buFont typeface="Wingdings"/>
              <a:buChar char=""/>
              <a:defRPr sz="1400">
                <a:solidFill>
                  <a:srgbClr val="595959"/>
                </a:solidFill>
                <a:latin typeface="方正黑体简体"/>
                <a:ea typeface="方正黑体简体"/>
              </a:defRPr>
            </a:lvl1pPr>
          </a:lstStyle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Международная сеть продаж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Быстрое реагирование на запросы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Локализация сервисов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Инженерное сопровождение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endParaRPr lang="en-US" sz="1000">
              <a:latin typeface="Roboto Light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endParaRPr lang="en-US" sz="1000">
              <a:latin typeface="Roboto Light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endParaRPr lang="en-US" sz="1000">
              <a:latin typeface="Roboto Light"/>
            </a:endParaRPr>
          </a:p>
        </p:txBody>
      </p:sp>
      <p:sp>
        <p:nvSpPr>
          <p:cNvPr id="60" name="文本框 59"/>
          <p:cNvSpPr txBox="1"/>
          <p:nvPr/>
        </p:nvSpPr>
        <p:spPr bwMode="auto">
          <a:xfrm>
            <a:off x="5703183" y="853872"/>
            <a:ext cx="1994668" cy="328137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defRPr/>
            </a:pPr>
            <a:r>
              <a:rPr lang="en-US" sz="1400" b="1">
                <a:solidFill>
                  <a:srgbClr val="ED7D31"/>
                </a:solidFill>
                <a:ea typeface="微软雅黑"/>
              </a:rPr>
              <a:t>360°</a:t>
            </a:r>
            <a:r>
              <a:rPr lang="ru-RU" sz="1400" b="1">
                <a:solidFill>
                  <a:srgbClr val="ED7D31"/>
                </a:solidFill>
                <a:ea typeface="微软雅黑"/>
              </a:rPr>
              <a:t>сервис</a:t>
            </a:r>
            <a:endParaRPr lang="en-US" sz="1400" b="1">
              <a:solidFill>
                <a:srgbClr val="ED7D31"/>
              </a:solidFill>
              <a:ea typeface="微软雅黑"/>
            </a:endParaRPr>
          </a:p>
        </p:txBody>
      </p:sp>
      <p:sp>
        <p:nvSpPr>
          <p:cNvPr id="65" name="文本框 64"/>
          <p:cNvSpPr txBox="1"/>
          <p:nvPr/>
        </p:nvSpPr>
        <p:spPr bwMode="auto">
          <a:xfrm>
            <a:off x="5705399" y="2795327"/>
            <a:ext cx="3418793" cy="1506854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marL="171450" indent="-171450">
              <a:lnSpc>
                <a:spcPct val="120000"/>
              </a:lnSpc>
              <a:buFont typeface="Wingdings"/>
              <a:buChar char=""/>
              <a:defRPr sz="1400">
                <a:solidFill>
                  <a:srgbClr val="595959"/>
                </a:solidFill>
                <a:latin typeface="方正黑体简体"/>
                <a:ea typeface="方正黑体简体"/>
              </a:defRPr>
            </a:lvl1pPr>
          </a:lstStyle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управления технологиями</a:t>
            </a:r>
            <a:endParaRPr/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управления материальными ресурсами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анализа отказов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Производственная платформа</a:t>
            </a:r>
            <a:endParaRPr lang="zh-CN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контроля процессов</a:t>
            </a:r>
            <a:endParaRPr lang="zh-CN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обучения персонала</a:t>
            </a:r>
            <a:endParaRPr lang="en-US" sz="1000">
              <a:solidFill>
                <a:schemeClr val="tx1"/>
              </a:solidFill>
              <a:latin typeface="Roboto Light"/>
              <a:ea typeface="微软雅黑"/>
            </a:endParaRPr>
          </a:p>
          <a:p>
            <a:pPr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solidFill>
                  <a:schemeClr val="tx1"/>
                </a:solidFill>
                <a:latin typeface="Roboto Light"/>
                <a:ea typeface="微软雅黑"/>
              </a:rPr>
              <a:t>Платформа сервисов</a:t>
            </a:r>
            <a:endParaRPr lang="zh-CN" sz="1000">
              <a:solidFill>
                <a:schemeClr val="tx1"/>
              </a:solidFill>
              <a:latin typeface="Roboto Light"/>
              <a:ea typeface="微软雅黑"/>
            </a:endParaRPr>
          </a:p>
        </p:txBody>
      </p:sp>
      <p:sp>
        <p:nvSpPr>
          <p:cNvPr id="66" name="文本框 65"/>
          <p:cNvSpPr txBox="1"/>
          <p:nvPr/>
        </p:nvSpPr>
        <p:spPr bwMode="auto">
          <a:xfrm>
            <a:off x="5705399" y="2433333"/>
            <a:ext cx="2690287" cy="418623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defRPr/>
            </a:pPr>
            <a:r>
              <a:rPr lang="ru-RU" sz="1400" b="1">
                <a:solidFill>
                  <a:srgbClr val="0180CC"/>
                </a:solidFill>
                <a:ea typeface="微软雅黑"/>
              </a:rPr>
              <a:t>Обеспечение надежности</a:t>
            </a:r>
            <a:endParaRPr lang="en-US" sz="1400" b="1">
              <a:solidFill>
                <a:srgbClr val="0180CC"/>
              </a:solidFill>
              <a:ea typeface="微软雅黑"/>
            </a:endParaRPr>
          </a:p>
        </p:txBody>
      </p:sp>
      <p:sp>
        <p:nvSpPr>
          <p:cNvPr id="71" name="文本框 70"/>
          <p:cNvSpPr txBox="1"/>
          <p:nvPr/>
        </p:nvSpPr>
        <p:spPr bwMode="auto">
          <a:xfrm>
            <a:off x="326536" y="1506684"/>
            <a:ext cx="2376629" cy="919639"/>
          </a:xfrm>
          <a:prstGeom prst="rect">
            <a:avLst/>
          </a:prstGeom>
          <a:noFill/>
        </p:spPr>
        <p:txBody>
          <a:bodyPr wrap="square" rtlCol="0"/>
          <a:lstStyle/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zh-CN" sz="1000">
                <a:ea typeface="微软雅黑"/>
              </a:rPr>
              <a:t>UL/CE/CB/REACH/ROHS/CSA </a:t>
            </a:r>
            <a:endParaRPr lang="en-US" sz="1000">
              <a:ea typeface="微软雅黑"/>
            </a:endParaRPr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ea typeface="微软雅黑"/>
              </a:rPr>
              <a:t>Автотранспорт </a:t>
            </a:r>
            <a:r>
              <a:rPr lang="en-US" sz="1000">
                <a:ea typeface="微软雅黑"/>
              </a:rPr>
              <a:t>AEC-Q100</a:t>
            </a:r>
            <a:endParaRPr lang="zh-CN" sz="1000">
              <a:ea typeface="微软雅黑"/>
            </a:endParaRPr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ea typeface="微软雅黑"/>
              </a:rPr>
              <a:t>ЖД транспорт </a:t>
            </a:r>
            <a:r>
              <a:rPr lang="zh-CN" sz="1000">
                <a:ea typeface="微软雅黑"/>
              </a:rPr>
              <a:t>EN50155</a:t>
            </a:r>
            <a:endParaRPr lang="en-US" sz="1000">
              <a:ea typeface="微软雅黑"/>
            </a:endParaRPr>
          </a:p>
          <a:p>
            <a:pPr marL="171450" indent="-171450">
              <a:lnSpc>
                <a:spcPct val="114999"/>
              </a:lnSpc>
              <a:buClr>
                <a:srgbClr val="0081CC"/>
              </a:buClr>
              <a:buFont typeface="Arial"/>
              <a:buChar char="•"/>
              <a:defRPr/>
            </a:pPr>
            <a:r>
              <a:rPr lang="ru-RU" sz="1000">
                <a:ea typeface="微软雅黑"/>
              </a:rPr>
              <a:t>Медицина </a:t>
            </a:r>
            <a:r>
              <a:rPr lang="zh-CN" sz="1000">
                <a:ea typeface="微软雅黑"/>
              </a:rPr>
              <a:t>60601</a:t>
            </a:r>
          </a:p>
        </p:txBody>
      </p:sp>
      <p:sp>
        <p:nvSpPr>
          <p:cNvPr id="72" name="文本框 71"/>
          <p:cNvSpPr txBox="1"/>
          <p:nvPr/>
        </p:nvSpPr>
        <p:spPr bwMode="auto">
          <a:xfrm>
            <a:off x="304401" y="841633"/>
            <a:ext cx="2728666" cy="511493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defRPr/>
            </a:pPr>
            <a:r>
              <a:rPr lang="ru-RU" sz="1400" b="1">
                <a:solidFill>
                  <a:srgbClr val="0180CC"/>
                </a:solidFill>
                <a:ea typeface="微软雅黑"/>
              </a:rPr>
              <a:t>Промышленные и отраслевые стандарты</a:t>
            </a:r>
            <a:endParaRPr lang="zh-CN" sz="1400" b="1">
              <a:solidFill>
                <a:srgbClr val="0180CC"/>
              </a:solidFill>
              <a:ea typeface="微软雅黑"/>
            </a:endParaRPr>
          </a:p>
        </p:txBody>
      </p:sp>
      <p:grpSp>
        <p:nvGrpSpPr>
          <p:cNvPr id="5" name="Group 4"/>
          <p:cNvGrpSpPr/>
          <p:nvPr/>
        </p:nvGrpSpPr>
        <p:grpSpPr bwMode="auto">
          <a:xfrm>
            <a:off x="2959329" y="1409612"/>
            <a:ext cx="2134237" cy="2189828"/>
            <a:chOff x="2959329" y="1409612"/>
            <a:chExt cx="2134237" cy="2189828"/>
          </a:xfrm>
        </p:grpSpPr>
        <p:sp>
          <p:nvSpPr>
            <p:cNvPr id="2" name="Oval 1"/>
            <p:cNvSpPr/>
            <p:nvPr/>
          </p:nvSpPr>
          <p:spPr bwMode="auto">
            <a:xfrm>
              <a:off x="2959329" y="1409612"/>
              <a:ext cx="2134237" cy="21898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" name="Group 2"/>
            <p:cNvGrpSpPr/>
            <p:nvPr/>
          </p:nvGrpSpPr>
          <p:grpSpPr bwMode="auto">
            <a:xfrm>
              <a:off x="2972565" y="2942656"/>
              <a:ext cx="624853" cy="577918"/>
              <a:chOff x="3102184" y="3426212"/>
              <a:chExt cx="624853" cy="577918"/>
            </a:xfrm>
          </p:grpSpPr>
          <p:sp>
            <p:nvSpPr>
              <p:cNvPr id="49" name="圆角矩形 48"/>
              <p:cNvSpPr/>
              <p:nvPr/>
            </p:nvSpPr>
            <p:spPr bwMode="auto">
              <a:xfrm>
                <a:off x="3102184" y="3426212"/>
                <a:ext cx="624853" cy="577918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>
                  <a:defRPr/>
                </a:pPr>
                <a:endParaRPr lang="zh-CN"/>
              </a:p>
            </p:txBody>
          </p:sp>
          <p:sp>
            <p:nvSpPr>
              <p:cNvPr id="48" name="KSO_Shape"/>
              <p:cNvSpPr/>
              <p:nvPr/>
            </p:nvSpPr>
            <p:spPr bwMode="auto">
              <a:xfrm>
                <a:off x="3231414" y="3536185"/>
                <a:ext cx="366395" cy="357971"/>
              </a:xfrm>
              <a:custGeom>
                <a:avLst/>
                <a:gdLst>
                  <a:gd name="T0" fmla="*/ 0 w 2996"/>
                  <a:gd name="T1" fmla="*/ 1800397 h 3185"/>
                  <a:gd name="T2" fmla="*/ 139602 w 2996"/>
                  <a:gd name="T3" fmla="*/ 1310305 h 3185"/>
                  <a:gd name="T4" fmla="*/ 62171 w 2996"/>
                  <a:gd name="T5" fmla="*/ 1231732 h 3185"/>
                  <a:gd name="T6" fmla="*/ 1627747 w 2996"/>
                  <a:gd name="T7" fmla="*/ 0 h 3185"/>
                  <a:gd name="T8" fmla="*/ 1550316 w 2996"/>
                  <a:gd name="T9" fmla="*/ 1233993 h 3185"/>
                  <a:gd name="T10" fmla="*/ 1693309 w 2996"/>
                  <a:gd name="T11" fmla="*/ 1312566 h 3185"/>
                  <a:gd name="T12" fmla="*/ 1635094 w 2996"/>
                  <a:gd name="T13" fmla="*/ 1741609 h 3185"/>
                  <a:gd name="T14" fmla="*/ 58780 w 2996"/>
                  <a:gd name="T15" fmla="*/ 1374746 h 3185"/>
                  <a:gd name="T16" fmla="*/ 1635094 w 2996"/>
                  <a:gd name="T17" fmla="*/ 1741609 h 3185"/>
                  <a:gd name="T18" fmla="*/ 1568967 w 2996"/>
                  <a:gd name="T19" fmla="*/ 58788 h 3185"/>
                  <a:gd name="T20" fmla="*/ 120951 w 2996"/>
                  <a:gd name="T21" fmla="*/ 1169551 h 3185"/>
                  <a:gd name="T22" fmla="*/ 1492101 w 2996"/>
                  <a:gd name="T23" fmla="*/ 1314262 h 3185"/>
                  <a:gd name="T24" fmla="*/ 197816 w 2996"/>
                  <a:gd name="T25" fmla="*/ 1230601 h 3185"/>
                  <a:gd name="T26" fmla="*/ 1492101 w 2996"/>
                  <a:gd name="T27" fmla="*/ 1314262 h 3185"/>
                  <a:gd name="T28" fmla="*/ 1439539 w 2996"/>
                  <a:gd name="T29" fmla="*/ 752945 h 3185"/>
                  <a:gd name="T30" fmla="*/ 1417496 w 2996"/>
                  <a:gd name="T31" fmla="*/ 1048583 h 3185"/>
                  <a:gd name="T32" fmla="*/ 258857 w 2996"/>
                  <a:gd name="T33" fmla="*/ 893698 h 3185"/>
                  <a:gd name="T34" fmla="*/ 245292 w 2996"/>
                  <a:gd name="T35" fmla="*/ 611061 h 3185"/>
                  <a:gd name="T36" fmla="*/ 258857 w 2996"/>
                  <a:gd name="T37" fmla="*/ 331250 h 3185"/>
                  <a:gd name="T38" fmla="*/ 1417496 w 2996"/>
                  <a:gd name="T39" fmla="*/ 176365 h 3185"/>
                  <a:gd name="T40" fmla="*/ 1439539 w 2996"/>
                  <a:gd name="T41" fmla="*/ 472569 h 3185"/>
                  <a:gd name="T42" fmla="*/ 1385846 w 2996"/>
                  <a:gd name="T43" fmla="*/ 611061 h 3185"/>
                  <a:gd name="T44" fmla="*/ 1375672 w 2996"/>
                  <a:gd name="T45" fmla="*/ 382690 h 3185"/>
                  <a:gd name="T46" fmla="*/ 1363238 w 2996"/>
                  <a:gd name="T47" fmla="*/ 234589 h 3185"/>
                  <a:gd name="T48" fmla="*/ 321028 w 2996"/>
                  <a:gd name="T49" fmla="*/ 287724 h 3185"/>
                  <a:gd name="T50" fmla="*/ 307463 w 2996"/>
                  <a:gd name="T51" fmla="*/ 498006 h 3185"/>
                  <a:gd name="T52" fmla="*/ 307463 w 2996"/>
                  <a:gd name="T53" fmla="*/ 725812 h 3185"/>
                  <a:gd name="T54" fmla="*/ 321028 w 2996"/>
                  <a:gd name="T55" fmla="*/ 937224 h 3185"/>
                  <a:gd name="T56" fmla="*/ 1363238 w 2996"/>
                  <a:gd name="T57" fmla="*/ 989794 h 3185"/>
                  <a:gd name="T58" fmla="*/ 1375672 w 2996"/>
                  <a:gd name="T59" fmla="*/ 841127 h 3185"/>
                  <a:gd name="T60" fmla="*/ 1385846 w 2996"/>
                  <a:gd name="T61" fmla="*/ 611061 h 3185"/>
                  <a:gd name="T62" fmla="*/ 1206115 w 2996"/>
                  <a:gd name="T63" fmla="*/ 1569200 h 3185"/>
                  <a:gd name="T64" fmla="*/ 1550316 w 2996"/>
                  <a:gd name="T65" fmla="*/ 1514368 h 318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996" h="3185" extrusionOk="0">
                    <a:moveTo>
                      <a:pt x="2996" y="3185"/>
                    </a:moveTo>
                    <a:cubicBezTo>
                      <a:pt x="0" y="3185"/>
                      <a:pt x="0" y="3185"/>
                      <a:pt x="0" y="3185"/>
                    </a:cubicBezTo>
                    <a:cubicBezTo>
                      <a:pt x="0" y="2322"/>
                      <a:pt x="0" y="2322"/>
                      <a:pt x="0" y="2322"/>
                    </a:cubicBezTo>
                    <a:cubicBezTo>
                      <a:pt x="247" y="2318"/>
                      <a:pt x="247" y="2318"/>
                      <a:pt x="247" y="2318"/>
                    </a:cubicBezTo>
                    <a:cubicBezTo>
                      <a:pt x="247" y="2183"/>
                      <a:pt x="247" y="2183"/>
                      <a:pt x="247" y="2183"/>
                    </a:cubicBezTo>
                    <a:cubicBezTo>
                      <a:pt x="110" y="2179"/>
                      <a:pt x="110" y="2179"/>
                      <a:pt x="110" y="2179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2880" y="0"/>
                      <a:pt x="2880" y="0"/>
                      <a:pt x="2880" y="0"/>
                    </a:cubicBezTo>
                    <a:cubicBezTo>
                      <a:pt x="2880" y="2179"/>
                      <a:pt x="2880" y="2179"/>
                      <a:pt x="2880" y="2179"/>
                    </a:cubicBezTo>
                    <a:cubicBezTo>
                      <a:pt x="2743" y="2183"/>
                      <a:pt x="2743" y="2183"/>
                      <a:pt x="2743" y="2183"/>
                    </a:cubicBezTo>
                    <a:cubicBezTo>
                      <a:pt x="2743" y="2318"/>
                      <a:pt x="2743" y="2318"/>
                      <a:pt x="2743" y="2318"/>
                    </a:cubicBezTo>
                    <a:cubicBezTo>
                      <a:pt x="2996" y="2322"/>
                      <a:pt x="2996" y="2322"/>
                      <a:pt x="2996" y="2322"/>
                    </a:cubicBezTo>
                    <a:cubicBezTo>
                      <a:pt x="2996" y="3185"/>
                      <a:pt x="2996" y="3185"/>
                      <a:pt x="2996" y="3185"/>
                    </a:cubicBezTo>
                    <a:close/>
                    <a:moveTo>
                      <a:pt x="2893" y="3081"/>
                    </a:moveTo>
                    <a:cubicBezTo>
                      <a:pt x="2893" y="2432"/>
                      <a:pt x="2893" y="2432"/>
                      <a:pt x="2893" y="2432"/>
                    </a:cubicBezTo>
                    <a:cubicBezTo>
                      <a:pt x="104" y="2432"/>
                      <a:pt x="104" y="2432"/>
                      <a:pt x="104" y="2432"/>
                    </a:cubicBezTo>
                    <a:cubicBezTo>
                      <a:pt x="104" y="3081"/>
                      <a:pt x="104" y="3081"/>
                      <a:pt x="104" y="3081"/>
                    </a:cubicBezTo>
                    <a:cubicBezTo>
                      <a:pt x="2893" y="3081"/>
                      <a:pt x="2893" y="3081"/>
                      <a:pt x="2893" y="3081"/>
                    </a:cubicBezTo>
                    <a:close/>
                    <a:moveTo>
                      <a:pt x="2776" y="2069"/>
                    </a:moveTo>
                    <a:cubicBezTo>
                      <a:pt x="2776" y="104"/>
                      <a:pt x="2776" y="104"/>
                      <a:pt x="2776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cubicBezTo>
                      <a:pt x="214" y="2069"/>
                      <a:pt x="214" y="2069"/>
                      <a:pt x="214" y="2069"/>
                    </a:cubicBezTo>
                    <a:cubicBezTo>
                      <a:pt x="2776" y="2069"/>
                      <a:pt x="2776" y="2069"/>
                      <a:pt x="2776" y="2069"/>
                    </a:cubicBezTo>
                    <a:close/>
                    <a:moveTo>
                      <a:pt x="2640" y="2325"/>
                    </a:moveTo>
                    <a:cubicBezTo>
                      <a:pt x="2640" y="2177"/>
                      <a:pt x="2640" y="2177"/>
                      <a:pt x="2640" y="2177"/>
                    </a:cubicBezTo>
                    <a:cubicBezTo>
                      <a:pt x="350" y="2177"/>
                      <a:pt x="350" y="2177"/>
                      <a:pt x="350" y="2177"/>
                    </a:cubicBezTo>
                    <a:cubicBezTo>
                      <a:pt x="350" y="2325"/>
                      <a:pt x="350" y="2325"/>
                      <a:pt x="350" y="2325"/>
                    </a:cubicBezTo>
                    <a:cubicBezTo>
                      <a:pt x="2640" y="2325"/>
                      <a:pt x="2640" y="2325"/>
                      <a:pt x="2640" y="2325"/>
                    </a:cubicBezTo>
                    <a:close/>
                    <a:moveTo>
                      <a:pt x="2555" y="1081"/>
                    </a:moveTo>
                    <a:cubicBezTo>
                      <a:pt x="2555" y="1158"/>
                      <a:pt x="2553" y="1241"/>
                      <a:pt x="2547" y="1332"/>
                    </a:cubicBezTo>
                    <a:cubicBezTo>
                      <a:pt x="2542" y="1422"/>
                      <a:pt x="2537" y="1505"/>
                      <a:pt x="2531" y="1581"/>
                    </a:cubicBezTo>
                    <a:cubicBezTo>
                      <a:pt x="2526" y="1658"/>
                      <a:pt x="2518" y="1749"/>
                      <a:pt x="2508" y="1855"/>
                    </a:cubicBezTo>
                    <a:cubicBezTo>
                      <a:pt x="482" y="1855"/>
                      <a:pt x="482" y="1855"/>
                      <a:pt x="482" y="1855"/>
                    </a:cubicBezTo>
                    <a:cubicBezTo>
                      <a:pt x="472" y="1749"/>
                      <a:pt x="464" y="1658"/>
                      <a:pt x="458" y="1581"/>
                    </a:cubicBezTo>
                    <a:cubicBezTo>
                      <a:pt x="453" y="1505"/>
                      <a:pt x="448" y="1422"/>
                      <a:pt x="442" y="1332"/>
                    </a:cubicBezTo>
                    <a:cubicBezTo>
                      <a:pt x="437" y="1241"/>
                      <a:pt x="434" y="1158"/>
                      <a:pt x="434" y="1081"/>
                    </a:cubicBezTo>
                    <a:cubicBezTo>
                      <a:pt x="434" y="1007"/>
                      <a:pt x="437" y="925"/>
                      <a:pt x="442" y="836"/>
                    </a:cubicBezTo>
                    <a:cubicBezTo>
                      <a:pt x="448" y="745"/>
                      <a:pt x="453" y="662"/>
                      <a:pt x="458" y="586"/>
                    </a:cubicBezTo>
                    <a:cubicBezTo>
                      <a:pt x="464" y="509"/>
                      <a:pt x="472" y="418"/>
                      <a:pt x="482" y="312"/>
                    </a:cubicBezTo>
                    <a:cubicBezTo>
                      <a:pt x="2508" y="312"/>
                      <a:pt x="2508" y="312"/>
                      <a:pt x="2508" y="312"/>
                    </a:cubicBezTo>
                    <a:cubicBezTo>
                      <a:pt x="2518" y="418"/>
                      <a:pt x="2526" y="509"/>
                      <a:pt x="2531" y="586"/>
                    </a:cubicBezTo>
                    <a:cubicBezTo>
                      <a:pt x="2537" y="662"/>
                      <a:pt x="2542" y="745"/>
                      <a:pt x="2547" y="836"/>
                    </a:cubicBezTo>
                    <a:cubicBezTo>
                      <a:pt x="2553" y="925"/>
                      <a:pt x="2555" y="1007"/>
                      <a:pt x="2555" y="1081"/>
                    </a:cubicBezTo>
                    <a:close/>
                    <a:moveTo>
                      <a:pt x="2452" y="1081"/>
                    </a:moveTo>
                    <a:cubicBezTo>
                      <a:pt x="2452" y="1021"/>
                      <a:pt x="2449" y="954"/>
                      <a:pt x="2446" y="881"/>
                    </a:cubicBezTo>
                    <a:cubicBezTo>
                      <a:pt x="2441" y="809"/>
                      <a:pt x="2437" y="740"/>
                      <a:pt x="2434" y="677"/>
                    </a:cubicBezTo>
                    <a:cubicBezTo>
                      <a:pt x="2430" y="614"/>
                      <a:pt x="2426" y="558"/>
                      <a:pt x="2422" y="509"/>
                    </a:cubicBezTo>
                    <a:cubicBezTo>
                      <a:pt x="2418" y="460"/>
                      <a:pt x="2414" y="429"/>
                      <a:pt x="2412" y="415"/>
                    </a:cubicBezTo>
                    <a:cubicBezTo>
                      <a:pt x="578" y="415"/>
                      <a:pt x="578" y="415"/>
                      <a:pt x="578" y="415"/>
                    </a:cubicBezTo>
                    <a:cubicBezTo>
                      <a:pt x="576" y="429"/>
                      <a:pt x="572" y="460"/>
                      <a:pt x="568" y="509"/>
                    </a:cubicBezTo>
                    <a:cubicBezTo>
                      <a:pt x="564" y="558"/>
                      <a:pt x="560" y="614"/>
                      <a:pt x="556" y="677"/>
                    </a:cubicBezTo>
                    <a:cubicBezTo>
                      <a:pt x="552" y="740"/>
                      <a:pt x="548" y="809"/>
                      <a:pt x="544" y="881"/>
                    </a:cubicBezTo>
                    <a:cubicBezTo>
                      <a:pt x="540" y="954"/>
                      <a:pt x="538" y="1021"/>
                      <a:pt x="538" y="1081"/>
                    </a:cubicBezTo>
                    <a:cubicBezTo>
                      <a:pt x="538" y="1145"/>
                      <a:pt x="540" y="1212"/>
                      <a:pt x="544" y="1284"/>
                    </a:cubicBezTo>
                    <a:cubicBezTo>
                      <a:pt x="548" y="1355"/>
                      <a:pt x="552" y="1423"/>
                      <a:pt x="556" y="1488"/>
                    </a:cubicBezTo>
                    <a:cubicBezTo>
                      <a:pt x="560" y="1553"/>
                      <a:pt x="564" y="1609"/>
                      <a:pt x="568" y="1658"/>
                    </a:cubicBezTo>
                    <a:cubicBezTo>
                      <a:pt x="572" y="1707"/>
                      <a:pt x="576" y="1738"/>
                      <a:pt x="578" y="1751"/>
                    </a:cubicBezTo>
                    <a:cubicBezTo>
                      <a:pt x="2412" y="1751"/>
                      <a:pt x="2412" y="1751"/>
                      <a:pt x="2412" y="1751"/>
                    </a:cubicBezTo>
                    <a:cubicBezTo>
                      <a:pt x="2414" y="1738"/>
                      <a:pt x="2418" y="1707"/>
                      <a:pt x="2422" y="1658"/>
                    </a:cubicBezTo>
                    <a:cubicBezTo>
                      <a:pt x="2426" y="1609"/>
                      <a:pt x="2430" y="1553"/>
                      <a:pt x="2434" y="1488"/>
                    </a:cubicBezTo>
                    <a:cubicBezTo>
                      <a:pt x="2437" y="1423"/>
                      <a:pt x="2441" y="1355"/>
                      <a:pt x="2446" y="1284"/>
                    </a:cubicBezTo>
                    <a:cubicBezTo>
                      <a:pt x="2449" y="1212"/>
                      <a:pt x="2452" y="1145"/>
                      <a:pt x="2452" y="1081"/>
                    </a:cubicBezTo>
                    <a:close/>
                    <a:moveTo>
                      <a:pt x="2743" y="2776"/>
                    </a:moveTo>
                    <a:cubicBezTo>
                      <a:pt x="2134" y="2776"/>
                      <a:pt x="2134" y="2776"/>
                      <a:pt x="2134" y="2776"/>
                    </a:cubicBezTo>
                    <a:cubicBezTo>
                      <a:pt x="2134" y="2679"/>
                      <a:pt x="2134" y="2679"/>
                      <a:pt x="2134" y="2679"/>
                    </a:cubicBezTo>
                    <a:cubicBezTo>
                      <a:pt x="2743" y="2679"/>
                      <a:pt x="2743" y="2679"/>
                      <a:pt x="2743" y="2679"/>
                    </a:cubicBezTo>
                    <a:cubicBezTo>
                      <a:pt x="2743" y="2776"/>
                      <a:pt x="2743" y="2776"/>
                      <a:pt x="2743" y="27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 anchorCtr="1">
                <a:normAutofit lnSpcReduction="10000"/>
              </a:bodyPr>
              <a:lstStyle/>
              <a:p>
                <a:pPr>
                  <a:defRPr/>
                </a:pPr>
                <a:endParaRPr lang="zh-CN"/>
              </a:p>
            </p:txBody>
          </p:sp>
        </p:grpSp>
        <p:sp>
          <p:nvSpPr>
            <p:cNvPr id="58" name="圆角矩形 57"/>
            <p:cNvSpPr/>
            <p:nvPr/>
          </p:nvSpPr>
          <p:spPr bwMode="auto">
            <a:xfrm>
              <a:off x="4459568" y="1480132"/>
              <a:ext cx="619386" cy="590418"/>
            </a:xfrm>
            <a:prstGeom prst="roundRect">
              <a:avLst>
                <a:gd name="adj" fmla="val 16667"/>
              </a:avLst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>
                <a:defRPr/>
              </a:pPr>
              <a:endParaRPr lang="zh-CN"/>
            </a:p>
          </p:txBody>
        </p:sp>
        <p:sp>
          <p:nvSpPr>
            <p:cNvPr id="57" name="KSO_Shape"/>
            <p:cNvSpPr/>
            <p:nvPr/>
          </p:nvSpPr>
          <p:spPr bwMode="auto">
            <a:xfrm>
              <a:off x="4594708" y="1595952"/>
              <a:ext cx="353843" cy="354026"/>
            </a:xfrm>
            <a:custGeom>
              <a:avLst/>
              <a:gdLst>
                <a:gd name="T0" fmla="*/ 1592169 w 3407"/>
                <a:gd name="T1" fmla="*/ 450338 h 3778"/>
                <a:gd name="T2" fmla="*/ 1432047 w 3407"/>
                <a:gd name="T3" fmla="*/ 900675 h 3778"/>
                <a:gd name="T4" fmla="*/ 1591216 w 3407"/>
                <a:gd name="T5" fmla="*/ 1351013 h 3778"/>
                <a:gd name="T6" fmla="*/ 1121333 w 3407"/>
                <a:gd name="T7" fmla="*/ 1435838 h 3778"/>
                <a:gd name="T8" fmla="*/ 811573 w 3407"/>
                <a:gd name="T9" fmla="*/ 1800397 h 3778"/>
                <a:gd name="T10" fmla="*/ 502765 w 3407"/>
                <a:gd name="T11" fmla="*/ 1436791 h 3778"/>
                <a:gd name="T12" fmla="*/ 32882 w 3407"/>
                <a:gd name="T13" fmla="*/ 1350059 h 3778"/>
                <a:gd name="T14" fmla="*/ 193005 w 3407"/>
                <a:gd name="T15" fmla="*/ 900675 h 3778"/>
                <a:gd name="T16" fmla="*/ 31929 w 3407"/>
                <a:gd name="T17" fmla="*/ 450338 h 3778"/>
                <a:gd name="T18" fmla="*/ 502765 w 3407"/>
                <a:gd name="T19" fmla="*/ 364082 h 3778"/>
                <a:gd name="T20" fmla="*/ 811573 w 3407"/>
                <a:gd name="T21" fmla="*/ 0 h 3778"/>
                <a:gd name="T22" fmla="*/ 1121333 w 3407"/>
                <a:gd name="T23" fmla="*/ 363129 h 3778"/>
                <a:gd name="T24" fmla="*/ 222551 w 3407"/>
                <a:gd name="T25" fmla="*/ 391722 h 3778"/>
                <a:gd name="T26" fmla="*/ 75772 w 3407"/>
                <a:gd name="T27" fmla="*/ 644769 h 3778"/>
                <a:gd name="T28" fmla="*/ 438430 w 3407"/>
                <a:gd name="T29" fmla="*/ 683846 h 3778"/>
                <a:gd name="T30" fmla="*/ 222551 w 3407"/>
                <a:gd name="T31" fmla="*/ 391722 h 3778"/>
                <a:gd name="T32" fmla="*/ 76249 w 3407"/>
                <a:gd name="T33" fmla="*/ 1156581 h 3778"/>
                <a:gd name="T34" fmla="*/ 223028 w 3407"/>
                <a:gd name="T35" fmla="*/ 1409151 h 3778"/>
                <a:gd name="T36" fmla="*/ 438430 w 3407"/>
                <a:gd name="T37" fmla="*/ 1118457 h 3778"/>
                <a:gd name="T38" fmla="*/ 267347 w 3407"/>
                <a:gd name="T39" fmla="*/ 900675 h 3778"/>
                <a:gd name="T40" fmla="*/ 426516 w 3407"/>
                <a:gd name="T41" fmla="*/ 899722 h 3778"/>
                <a:gd name="T42" fmla="*/ 430329 w 3407"/>
                <a:gd name="T43" fmla="*/ 762953 h 3778"/>
                <a:gd name="T44" fmla="*/ 647161 w 3407"/>
                <a:gd name="T45" fmla="*/ 1183744 h 3778"/>
                <a:gd name="T46" fmla="*/ 976461 w 3407"/>
                <a:gd name="T47" fmla="*/ 1183744 h 3778"/>
                <a:gd name="T48" fmla="*/ 1139919 w 3407"/>
                <a:gd name="T49" fmla="*/ 899722 h 3778"/>
                <a:gd name="T50" fmla="*/ 975508 w 3407"/>
                <a:gd name="T51" fmla="*/ 616176 h 3778"/>
                <a:gd name="T52" fmla="*/ 649544 w 3407"/>
                <a:gd name="T53" fmla="*/ 616176 h 3778"/>
                <a:gd name="T54" fmla="*/ 485133 w 3407"/>
                <a:gd name="T55" fmla="*/ 899722 h 3778"/>
                <a:gd name="T56" fmla="*/ 647161 w 3407"/>
                <a:gd name="T57" fmla="*/ 1183744 h 3778"/>
                <a:gd name="T58" fmla="*/ 742949 w 3407"/>
                <a:gd name="T59" fmla="*/ 501328 h 3778"/>
                <a:gd name="T60" fmla="*/ 499906 w 3407"/>
                <a:gd name="T61" fmla="*/ 641910 h 3778"/>
                <a:gd name="T62" fmla="*/ 742949 w 3407"/>
                <a:gd name="T63" fmla="*/ 1300022 h 3778"/>
                <a:gd name="T64" fmla="*/ 500859 w 3407"/>
                <a:gd name="T65" fmla="*/ 1160394 h 3778"/>
                <a:gd name="T66" fmla="*/ 742949 w 3407"/>
                <a:gd name="T67" fmla="*/ 1300022 h 3778"/>
                <a:gd name="T68" fmla="*/ 1070342 w 3407"/>
                <a:gd name="T69" fmla="*/ 376949 h 3778"/>
                <a:gd name="T70" fmla="*/ 811573 w 3407"/>
                <a:gd name="T71" fmla="*/ 44795 h 3778"/>
                <a:gd name="T72" fmla="*/ 553757 w 3407"/>
                <a:gd name="T73" fmla="*/ 375043 h 3778"/>
                <a:gd name="T74" fmla="*/ 812526 w 3407"/>
                <a:gd name="T75" fmla="*/ 1332427 h 3778"/>
                <a:gd name="T76" fmla="*/ 665747 w 3407"/>
                <a:gd name="T77" fmla="*/ 1665534 h 3778"/>
                <a:gd name="T78" fmla="*/ 957398 w 3407"/>
                <a:gd name="T79" fmla="*/ 1665534 h 3778"/>
                <a:gd name="T80" fmla="*/ 812526 w 3407"/>
                <a:gd name="T81" fmla="*/ 1332427 h 3778"/>
                <a:gd name="T82" fmla="*/ 880673 w 3407"/>
                <a:gd name="T83" fmla="*/ 1300022 h 3778"/>
                <a:gd name="T84" fmla="*/ 1124193 w 3407"/>
                <a:gd name="T85" fmla="*/ 1161347 h 3778"/>
                <a:gd name="T86" fmla="*/ 1085115 w 3407"/>
                <a:gd name="T87" fmla="*/ 427940 h 3778"/>
                <a:gd name="T88" fmla="*/ 1004101 w 3407"/>
                <a:gd name="T89" fmla="*/ 566615 h 3778"/>
                <a:gd name="T90" fmla="*/ 1085115 w 3407"/>
                <a:gd name="T91" fmla="*/ 427940 h 3778"/>
                <a:gd name="T92" fmla="*/ 1547373 w 3407"/>
                <a:gd name="T93" fmla="*/ 644769 h 3778"/>
                <a:gd name="T94" fmla="*/ 1401547 w 3407"/>
                <a:gd name="T95" fmla="*/ 392199 h 3778"/>
                <a:gd name="T96" fmla="*/ 1186621 w 3407"/>
                <a:gd name="T97" fmla="*/ 685752 h 3778"/>
                <a:gd name="T98" fmla="*/ 1401071 w 3407"/>
                <a:gd name="T99" fmla="*/ 1409628 h 3778"/>
                <a:gd name="T100" fmla="*/ 1546897 w 3407"/>
                <a:gd name="T101" fmla="*/ 1157534 h 3778"/>
                <a:gd name="T102" fmla="*/ 1185668 w 3407"/>
                <a:gd name="T103" fmla="*/ 1117504 h 3778"/>
                <a:gd name="T104" fmla="*/ 1401071 w 3407"/>
                <a:gd name="T105" fmla="*/ 1409628 h 3778"/>
                <a:gd name="T106" fmla="*/ 1356751 w 3407"/>
                <a:gd name="T107" fmla="*/ 900675 h 3778"/>
                <a:gd name="T108" fmla="*/ 1198535 w 3407"/>
                <a:gd name="T109" fmla="*/ 899722 h 3778"/>
                <a:gd name="T110" fmla="*/ 1280026 w 3407"/>
                <a:gd name="T111" fmla="*/ 972634 h 37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407" h="3778" extrusionOk="0">
                  <a:moveTo>
                    <a:pt x="2976" y="731"/>
                  </a:moveTo>
                  <a:cubicBezTo>
                    <a:pt x="3154" y="759"/>
                    <a:pt x="3275" y="830"/>
                    <a:pt x="3341" y="945"/>
                  </a:cubicBezTo>
                  <a:cubicBezTo>
                    <a:pt x="3406" y="1060"/>
                    <a:pt x="3407" y="1201"/>
                    <a:pt x="3344" y="1368"/>
                  </a:cubicBezTo>
                  <a:cubicBezTo>
                    <a:pt x="3280" y="1536"/>
                    <a:pt x="3167" y="1710"/>
                    <a:pt x="3005" y="1890"/>
                  </a:cubicBezTo>
                  <a:cubicBezTo>
                    <a:pt x="3166" y="2070"/>
                    <a:pt x="3278" y="2244"/>
                    <a:pt x="3342" y="2412"/>
                  </a:cubicBezTo>
                  <a:cubicBezTo>
                    <a:pt x="3405" y="2579"/>
                    <a:pt x="3404" y="2720"/>
                    <a:pt x="3339" y="2835"/>
                  </a:cubicBezTo>
                  <a:cubicBezTo>
                    <a:pt x="3272" y="2950"/>
                    <a:pt x="3150" y="3022"/>
                    <a:pt x="2974" y="3050"/>
                  </a:cubicBezTo>
                  <a:cubicBezTo>
                    <a:pt x="2798" y="3079"/>
                    <a:pt x="2590" y="3067"/>
                    <a:pt x="2353" y="3013"/>
                  </a:cubicBezTo>
                  <a:cubicBezTo>
                    <a:pt x="2279" y="3246"/>
                    <a:pt x="2185" y="3431"/>
                    <a:pt x="2072" y="3570"/>
                  </a:cubicBezTo>
                  <a:cubicBezTo>
                    <a:pt x="1958" y="3709"/>
                    <a:pt x="1836" y="3778"/>
                    <a:pt x="1703" y="3778"/>
                  </a:cubicBezTo>
                  <a:cubicBezTo>
                    <a:pt x="1570" y="3778"/>
                    <a:pt x="1448" y="3709"/>
                    <a:pt x="1335" y="3570"/>
                  </a:cubicBezTo>
                  <a:cubicBezTo>
                    <a:pt x="1222" y="3431"/>
                    <a:pt x="1129" y="3246"/>
                    <a:pt x="1055" y="3015"/>
                  </a:cubicBezTo>
                  <a:cubicBezTo>
                    <a:pt x="817" y="3066"/>
                    <a:pt x="610" y="3077"/>
                    <a:pt x="433" y="3048"/>
                  </a:cubicBezTo>
                  <a:cubicBezTo>
                    <a:pt x="256" y="3020"/>
                    <a:pt x="135" y="2948"/>
                    <a:pt x="69" y="2833"/>
                  </a:cubicBezTo>
                  <a:cubicBezTo>
                    <a:pt x="4" y="2718"/>
                    <a:pt x="2" y="2577"/>
                    <a:pt x="65" y="2411"/>
                  </a:cubicBezTo>
                  <a:cubicBezTo>
                    <a:pt x="128" y="2244"/>
                    <a:pt x="241" y="2070"/>
                    <a:pt x="405" y="1890"/>
                  </a:cubicBezTo>
                  <a:cubicBezTo>
                    <a:pt x="241" y="1710"/>
                    <a:pt x="127" y="1536"/>
                    <a:pt x="64" y="1368"/>
                  </a:cubicBezTo>
                  <a:cubicBezTo>
                    <a:pt x="0" y="1201"/>
                    <a:pt x="1" y="1060"/>
                    <a:pt x="67" y="945"/>
                  </a:cubicBezTo>
                  <a:cubicBezTo>
                    <a:pt x="133" y="830"/>
                    <a:pt x="254" y="759"/>
                    <a:pt x="432" y="731"/>
                  </a:cubicBezTo>
                  <a:cubicBezTo>
                    <a:pt x="610" y="703"/>
                    <a:pt x="817" y="714"/>
                    <a:pt x="1055" y="764"/>
                  </a:cubicBezTo>
                  <a:cubicBezTo>
                    <a:pt x="1127" y="534"/>
                    <a:pt x="1220" y="348"/>
                    <a:pt x="1334" y="209"/>
                  </a:cubicBezTo>
                  <a:cubicBezTo>
                    <a:pt x="1447" y="70"/>
                    <a:pt x="1570" y="0"/>
                    <a:pt x="1703" y="0"/>
                  </a:cubicBezTo>
                  <a:cubicBezTo>
                    <a:pt x="1836" y="0"/>
                    <a:pt x="1958" y="69"/>
                    <a:pt x="2072" y="208"/>
                  </a:cubicBezTo>
                  <a:cubicBezTo>
                    <a:pt x="2185" y="347"/>
                    <a:pt x="2279" y="531"/>
                    <a:pt x="2353" y="762"/>
                  </a:cubicBezTo>
                  <a:cubicBezTo>
                    <a:pt x="2590" y="713"/>
                    <a:pt x="2798" y="703"/>
                    <a:pt x="2976" y="731"/>
                  </a:cubicBezTo>
                  <a:close/>
                  <a:moveTo>
                    <a:pt x="467" y="822"/>
                  </a:moveTo>
                  <a:cubicBezTo>
                    <a:pt x="309" y="841"/>
                    <a:pt x="204" y="898"/>
                    <a:pt x="149" y="992"/>
                  </a:cubicBezTo>
                  <a:cubicBezTo>
                    <a:pt x="93" y="1088"/>
                    <a:pt x="96" y="1208"/>
                    <a:pt x="159" y="1353"/>
                  </a:cubicBezTo>
                  <a:cubicBezTo>
                    <a:pt x="222" y="1498"/>
                    <a:pt x="329" y="1650"/>
                    <a:pt x="481" y="1810"/>
                  </a:cubicBezTo>
                  <a:cubicBezTo>
                    <a:pt x="610" y="1680"/>
                    <a:pt x="756" y="1555"/>
                    <a:pt x="920" y="1435"/>
                  </a:cubicBezTo>
                  <a:cubicBezTo>
                    <a:pt x="939" y="1241"/>
                    <a:pt x="974" y="1052"/>
                    <a:pt x="1024" y="867"/>
                  </a:cubicBezTo>
                  <a:cubicBezTo>
                    <a:pt x="810" y="818"/>
                    <a:pt x="624" y="803"/>
                    <a:pt x="467" y="822"/>
                  </a:cubicBezTo>
                  <a:close/>
                  <a:moveTo>
                    <a:pt x="479" y="1970"/>
                  </a:moveTo>
                  <a:cubicBezTo>
                    <a:pt x="329" y="2130"/>
                    <a:pt x="222" y="2282"/>
                    <a:pt x="160" y="2427"/>
                  </a:cubicBezTo>
                  <a:cubicBezTo>
                    <a:pt x="98" y="2572"/>
                    <a:pt x="95" y="2692"/>
                    <a:pt x="151" y="2786"/>
                  </a:cubicBezTo>
                  <a:cubicBezTo>
                    <a:pt x="206" y="2882"/>
                    <a:pt x="311" y="2939"/>
                    <a:pt x="468" y="2957"/>
                  </a:cubicBezTo>
                  <a:cubicBezTo>
                    <a:pt x="624" y="2975"/>
                    <a:pt x="810" y="2959"/>
                    <a:pt x="1024" y="2909"/>
                  </a:cubicBezTo>
                  <a:cubicBezTo>
                    <a:pt x="974" y="2728"/>
                    <a:pt x="939" y="2541"/>
                    <a:pt x="920" y="2347"/>
                  </a:cubicBezTo>
                  <a:cubicBezTo>
                    <a:pt x="756" y="2227"/>
                    <a:pt x="609" y="2101"/>
                    <a:pt x="479" y="1970"/>
                  </a:cubicBezTo>
                  <a:close/>
                  <a:moveTo>
                    <a:pt x="561" y="1890"/>
                  </a:moveTo>
                  <a:cubicBezTo>
                    <a:pt x="657" y="1987"/>
                    <a:pt x="772" y="2085"/>
                    <a:pt x="907" y="2185"/>
                  </a:cubicBezTo>
                  <a:cubicBezTo>
                    <a:pt x="899" y="2095"/>
                    <a:pt x="895" y="1996"/>
                    <a:pt x="895" y="1888"/>
                  </a:cubicBezTo>
                  <a:cubicBezTo>
                    <a:pt x="895" y="1839"/>
                    <a:pt x="896" y="1791"/>
                    <a:pt x="897" y="1743"/>
                  </a:cubicBezTo>
                  <a:cubicBezTo>
                    <a:pt x="899" y="1696"/>
                    <a:pt x="901" y="1649"/>
                    <a:pt x="903" y="1601"/>
                  </a:cubicBezTo>
                  <a:cubicBezTo>
                    <a:pt x="774" y="1695"/>
                    <a:pt x="659" y="1792"/>
                    <a:pt x="561" y="1890"/>
                  </a:cubicBezTo>
                  <a:close/>
                  <a:moveTo>
                    <a:pt x="1358" y="2484"/>
                  </a:moveTo>
                  <a:cubicBezTo>
                    <a:pt x="1472" y="2551"/>
                    <a:pt x="1587" y="2612"/>
                    <a:pt x="1705" y="2665"/>
                  </a:cubicBezTo>
                  <a:cubicBezTo>
                    <a:pt x="1825" y="2610"/>
                    <a:pt x="1940" y="2550"/>
                    <a:pt x="2049" y="2484"/>
                  </a:cubicBezTo>
                  <a:cubicBezTo>
                    <a:pt x="2171" y="2413"/>
                    <a:pt x="2280" y="2344"/>
                    <a:pt x="2375" y="2277"/>
                  </a:cubicBezTo>
                  <a:cubicBezTo>
                    <a:pt x="2386" y="2165"/>
                    <a:pt x="2392" y="2036"/>
                    <a:pt x="2392" y="1888"/>
                  </a:cubicBezTo>
                  <a:cubicBezTo>
                    <a:pt x="2392" y="1742"/>
                    <a:pt x="2386" y="1613"/>
                    <a:pt x="2375" y="1500"/>
                  </a:cubicBezTo>
                  <a:cubicBezTo>
                    <a:pt x="2273" y="1432"/>
                    <a:pt x="2163" y="1363"/>
                    <a:pt x="2047" y="1293"/>
                  </a:cubicBezTo>
                  <a:cubicBezTo>
                    <a:pt x="1935" y="1230"/>
                    <a:pt x="1821" y="1171"/>
                    <a:pt x="1705" y="1115"/>
                  </a:cubicBezTo>
                  <a:cubicBezTo>
                    <a:pt x="1587" y="1171"/>
                    <a:pt x="1473" y="1230"/>
                    <a:pt x="1363" y="1293"/>
                  </a:cubicBezTo>
                  <a:cubicBezTo>
                    <a:pt x="1238" y="1367"/>
                    <a:pt x="1129" y="1437"/>
                    <a:pt x="1035" y="1503"/>
                  </a:cubicBezTo>
                  <a:cubicBezTo>
                    <a:pt x="1024" y="1612"/>
                    <a:pt x="1018" y="1740"/>
                    <a:pt x="1018" y="1888"/>
                  </a:cubicBezTo>
                  <a:cubicBezTo>
                    <a:pt x="1018" y="2036"/>
                    <a:pt x="1024" y="2165"/>
                    <a:pt x="1035" y="2275"/>
                  </a:cubicBezTo>
                  <a:cubicBezTo>
                    <a:pt x="1121" y="2337"/>
                    <a:pt x="1229" y="2407"/>
                    <a:pt x="1358" y="2484"/>
                  </a:cubicBezTo>
                  <a:close/>
                  <a:moveTo>
                    <a:pt x="1301" y="1189"/>
                  </a:moveTo>
                  <a:cubicBezTo>
                    <a:pt x="1380" y="1141"/>
                    <a:pt x="1466" y="1095"/>
                    <a:pt x="1559" y="1052"/>
                  </a:cubicBezTo>
                  <a:cubicBezTo>
                    <a:pt x="1415" y="990"/>
                    <a:pt x="1272" y="939"/>
                    <a:pt x="1133" y="898"/>
                  </a:cubicBezTo>
                  <a:cubicBezTo>
                    <a:pt x="1096" y="1041"/>
                    <a:pt x="1068" y="1191"/>
                    <a:pt x="1049" y="1347"/>
                  </a:cubicBezTo>
                  <a:cubicBezTo>
                    <a:pt x="1124" y="1295"/>
                    <a:pt x="1208" y="1242"/>
                    <a:pt x="1301" y="1189"/>
                  </a:cubicBezTo>
                  <a:close/>
                  <a:moveTo>
                    <a:pt x="1559" y="2728"/>
                  </a:moveTo>
                  <a:cubicBezTo>
                    <a:pt x="1461" y="2682"/>
                    <a:pt x="1374" y="2635"/>
                    <a:pt x="1299" y="2589"/>
                  </a:cubicBezTo>
                  <a:cubicBezTo>
                    <a:pt x="1214" y="2543"/>
                    <a:pt x="1132" y="2491"/>
                    <a:pt x="1051" y="2435"/>
                  </a:cubicBezTo>
                  <a:cubicBezTo>
                    <a:pt x="1067" y="2583"/>
                    <a:pt x="1094" y="2731"/>
                    <a:pt x="1131" y="2880"/>
                  </a:cubicBezTo>
                  <a:cubicBezTo>
                    <a:pt x="1265" y="2845"/>
                    <a:pt x="1408" y="2794"/>
                    <a:pt x="1559" y="2728"/>
                  </a:cubicBezTo>
                  <a:close/>
                  <a:moveTo>
                    <a:pt x="1705" y="982"/>
                  </a:moveTo>
                  <a:cubicBezTo>
                    <a:pt x="1899" y="897"/>
                    <a:pt x="2079" y="834"/>
                    <a:pt x="2246" y="791"/>
                  </a:cubicBezTo>
                  <a:cubicBezTo>
                    <a:pt x="2183" y="579"/>
                    <a:pt x="2104" y="410"/>
                    <a:pt x="2009" y="284"/>
                  </a:cubicBezTo>
                  <a:cubicBezTo>
                    <a:pt x="1914" y="157"/>
                    <a:pt x="1812" y="94"/>
                    <a:pt x="1703" y="94"/>
                  </a:cubicBezTo>
                  <a:cubicBezTo>
                    <a:pt x="1593" y="94"/>
                    <a:pt x="1492" y="157"/>
                    <a:pt x="1397" y="284"/>
                  </a:cubicBezTo>
                  <a:cubicBezTo>
                    <a:pt x="1303" y="410"/>
                    <a:pt x="1225" y="578"/>
                    <a:pt x="1162" y="787"/>
                  </a:cubicBezTo>
                  <a:cubicBezTo>
                    <a:pt x="1338" y="836"/>
                    <a:pt x="1519" y="901"/>
                    <a:pt x="1705" y="982"/>
                  </a:cubicBezTo>
                  <a:close/>
                  <a:moveTo>
                    <a:pt x="1705" y="2796"/>
                  </a:moveTo>
                  <a:cubicBezTo>
                    <a:pt x="1527" y="2877"/>
                    <a:pt x="1347" y="2941"/>
                    <a:pt x="1164" y="2989"/>
                  </a:cubicBezTo>
                  <a:cubicBezTo>
                    <a:pt x="1225" y="3201"/>
                    <a:pt x="1303" y="3369"/>
                    <a:pt x="1397" y="3495"/>
                  </a:cubicBezTo>
                  <a:cubicBezTo>
                    <a:pt x="1492" y="3621"/>
                    <a:pt x="1593" y="3684"/>
                    <a:pt x="1703" y="3684"/>
                  </a:cubicBezTo>
                  <a:cubicBezTo>
                    <a:pt x="1812" y="3684"/>
                    <a:pt x="1914" y="3621"/>
                    <a:pt x="2009" y="3495"/>
                  </a:cubicBezTo>
                  <a:cubicBezTo>
                    <a:pt x="2104" y="3369"/>
                    <a:pt x="2183" y="3201"/>
                    <a:pt x="2246" y="2989"/>
                  </a:cubicBezTo>
                  <a:cubicBezTo>
                    <a:pt x="2064" y="2942"/>
                    <a:pt x="1884" y="2878"/>
                    <a:pt x="1705" y="2796"/>
                  </a:cubicBezTo>
                  <a:close/>
                  <a:moveTo>
                    <a:pt x="2111" y="2589"/>
                  </a:moveTo>
                  <a:cubicBezTo>
                    <a:pt x="2011" y="2648"/>
                    <a:pt x="1924" y="2694"/>
                    <a:pt x="1848" y="2728"/>
                  </a:cubicBezTo>
                  <a:cubicBezTo>
                    <a:pt x="1999" y="2794"/>
                    <a:pt x="2142" y="2845"/>
                    <a:pt x="2277" y="2880"/>
                  </a:cubicBezTo>
                  <a:cubicBezTo>
                    <a:pt x="2310" y="2753"/>
                    <a:pt x="2337" y="2605"/>
                    <a:pt x="2359" y="2437"/>
                  </a:cubicBezTo>
                  <a:cubicBezTo>
                    <a:pt x="2281" y="2488"/>
                    <a:pt x="2198" y="2538"/>
                    <a:pt x="2111" y="2589"/>
                  </a:cubicBezTo>
                  <a:close/>
                  <a:moveTo>
                    <a:pt x="2277" y="898"/>
                  </a:moveTo>
                  <a:cubicBezTo>
                    <a:pt x="2146" y="935"/>
                    <a:pt x="2003" y="985"/>
                    <a:pt x="1850" y="1049"/>
                  </a:cubicBezTo>
                  <a:cubicBezTo>
                    <a:pt x="1952" y="1101"/>
                    <a:pt x="2037" y="1148"/>
                    <a:pt x="2107" y="1189"/>
                  </a:cubicBezTo>
                  <a:cubicBezTo>
                    <a:pt x="2200" y="1242"/>
                    <a:pt x="2284" y="1295"/>
                    <a:pt x="2359" y="1347"/>
                  </a:cubicBezTo>
                  <a:cubicBezTo>
                    <a:pt x="2341" y="1195"/>
                    <a:pt x="2314" y="1045"/>
                    <a:pt x="2277" y="898"/>
                  </a:cubicBezTo>
                  <a:close/>
                  <a:moveTo>
                    <a:pt x="2927" y="1810"/>
                  </a:moveTo>
                  <a:cubicBezTo>
                    <a:pt x="3078" y="1650"/>
                    <a:pt x="3185" y="1498"/>
                    <a:pt x="3247" y="1353"/>
                  </a:cubicBezTo>
                  <a:cubicBezTo>
                    <a:pt x="3310" y="1208"/>
                    <a:pt x="3313" y="1088"/>
                    <a:pt x="3259" y="992"/>
                  </a:cubicBezTo>
                  <a:cubicBezTo>
                    <a:pt x="3204" y="898"/>
                    <a:pt x="3098" y="841"/>
                    <a:pt x="2941" y="823"/>
                  </a:cubicBezTo>
                  <a:cubicBezTo>
                    <a:pt x="2784" y="805"/>
                    <a:pt x="2598" y="821"/>
                    <a:pt x="2384" y="871"/>
                  </a:cubicBezTo>
                  <a:cubicBezTo>
                    <a:pt x="2434" y="1047"/>
                    <a:pt x="2470" y="1237"/>
                    <a:pt x="2490" y="1439"/>
                  </a:cubicBezTo>
                  <a:cubicBezTo>
                    <a:pt x="2649" y="1554"/>
                    <a:pt x="2794" y="1677"/>
                    <a:pt x="2927" y="1810"/>
                  </a:cubicBezTo>
                  <a:close/>
                  <a:moveTo>
                    <a:pt x="2940" y="2958"/>
                  </a:moveTo>
                  <a:cubicBezTo>
                    <a:pt x="3097" y="2939"/>
                    <a:pt x="3202" y="2882"/>
                    <a:pt x="3257" y="2788"/>
                  </a:cubicBezTo>
                  <a:cubicBezTo>
                    <a:pt x="3311" y="2693"/>
                    <a:pt x="3308" y="2574"/>
                    <a:pt x="3246" y="2429"/>
                  </a:cubicBezTo>
                  <a:cubicBezTo>
                    <a:pt x="3183" y="2284"/>
                    <a:pt x="3077" y="2131"/>
                    <a:pt x="2927" y="1970"/>
                  </a:cubicBezTo>
                  <a:cubicBezTo>
                    <a:pt x="2797" y="2101"/>
                    <a:pt x="2651" y="2226"/>
                    <a:pt x="2488" y="2345"/>
                  </a:cubicBezTo>
                  <a:cubicBezTo>
                    <a:pt x="2467" y="2541"/>
                    <a:pt x="2433" y="2728"/>
                    <a:pt x="2384" y="2909"/>
                  </a:cubicBezTo>
                  <a:cubicBezTo>
                    <a:pt x="2598" y="2961"/>
                    <a:pt x="2784" y="2977"/>
                    <a:pt x="2940" y="2958"/>
                  </a:cubicBezTo>
                  <a:close/>
                  <a:moveTo>
                    <a:pt x="2686" y="2041"/>
                  </a:moveTo>
                  <a:cubicBezTo>
                    <a:pt x="2744" y="1991"/>
                    <a:pt x="2798" y="1941"/>
                    <a:pt x="2847" y="1890"/>
                  </a:cubicBezTo>
                  <a:cubicBezTo>
                    <a:pt x="2754" y="1798"/>
                    <a:pt x="2640" y="1701"/>
                    <a:pt x="2504" y="1597"/>
                  </a:cubicBezTo>
                  <a:cubicBezTo>
                    <a:pt x="2511" y="1706"/>
                    <a:pt x="2515" y="1803"/>
                    <a:pt x="2515" y="1888"/>
                  </a:cubicBezTo>
                  <a:cubicBezTo>
                    <a:pt x="2515" y="1982"/>
                    <a:pt x="2511" y="2084"/>
                    <a:pt x="2504" y="2193"/>
                  </a:cubicBezTo>
                  <a:cubicBezTo>
                    <a:pt x="2567" y="2141"/>
                    <a:pt x="2628" y="2091"/>
                    <a:pt x="2686" y="20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1">
              <a:normAutofit lnSpcReduction="10000"/>
            </a:bodyPr>
            <a:lstStyle/>
            <a:p>
              <a:pPr>
                <a:defRPr/>
              </a:pPr>
              <a:endParaRPr lang="zh-CN"/>
            </a:p>
          </p:txBody>
        </p:sp>
        <p:grpSp>
          <p:nvGrpSpPr>
            <p:cNvPr id="4" name="Group 3"/>
            <p:cNvGrpSpPr/>
            <p:nvPr/>
          </p:nvGrpSpPr>
          <p:grpSpPr bwMode="auto">
            <a:xfrm>
              <a:off x="4459568" y="2953517"/>
              <a:ext cx="624853" cy="586304"/>
              <a:chOff x="4459568" y="2953517"/>
              <a:chExt cx="624853" cy="586304"/>
            </a:xfrm>
          </p:grpSpPr>
          <p:sp>
            <p:nvSpPr>
              <p:cNvPr id="64" name="圆角矩形 63"/>
              <p:cNvSpPr/>
              <p:nvPr/>
            </p:nvSpPr>
            <p:spPr bwMode="auto">
              <a:xfrm>
                <a:off x="4459568" y="2953517"/>
                <a:ext cx="624853" cy="586304"/>
              </a:xfrm>
              <a:prstGeom prst="roundRect">
                <a:avLst>
                  <a:gd name="adj" fmla="val 16667"/>
                </a:avLst>
              </a:prstGeom>
              <a:solidFill>
                <a:srgbClr val="018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>
                  <a:defRPr/>
                </a:pPr>
                <a:endParaRPr lang="zh-CN"/>
              </a:p>
            </p:txBody>
          </p:sp>
          <p:sp>
            <p:nvSpPr>
              <p:cNvPr id="63" name="KSO_Shape"/>
              <p:cNvSpPr/>
              <p:nvPr/>
            </p:nvSpPr>
            <p:spPr bwMode="auto">
              <a:xfrm>
                <a:off x="4566215" y="3082738"/>
                <a:ext cx="411561" cy="327863"/>
              </a:xfrm>
              <a:custGeom>
                <a:avLst/>
                <a:gdLst>
                  <a:gd name="T0" fmla="*/ 852289 w 12766676"/>
                  <a:gd name="T1" fmla="*/ 1146683 h 10934699"/>
                  <a:gd name="T2" fmla="*/ 948108 w 12766676"/>
                  <a:gd name="T3" fmla="*/ 1146683 h 10934699"/>
                  <a:gd name="T4" fmla="*/ 948108 w 12766676"/>
                  <a:gd name="T5" fmla="*/ 1542045 h 10934699"/>
                  <a:gd name="T6" fmla="*/ 852289 w 12766676"/>
                  <a:gd name="T7" fmla="*/ 1542045 h 10934699"/>
                  <a:gd name="T8" fmla="*/ 1193698 w 12766676"/>
                  <a:gd name="T9" fmla="*/ 1055119 h 10934699"/>
                  <a:gd name="T10" fmla="*/ 1391603 w 12766676"/>
                  <a:gd name="T11" fmla="*/ 1397646 h 10934699"/>
                  <a:gd name="T12" fmla="*/ 1308545 w 12766676"/>
                  <a:gd name="T13" fmla="*/ 1445108 h 10934699"/>
                  <a:gd name="T14" fmla="*/ 1110640 w 12766676"/>
                  <a:gd name="T15" fmla="*/ 1102804 h 10934699"/>
                  <a:gd name="T16" fmla="*/ 606028 w 12766676"/>
                  <a:gd name="T17" fmla="*/ 1055119 h 10934699"/>
                  <a:gd name="T18" fmla="*/ 689309 w 12766676"/>
                  <a:gd name="T19" fmla="*/ 1102804 h 10934699"/>
                  <a:gd name="T20" fmla="*/ 491180 w 12766676"/>
                  <a:gd name="T21" fmla="*/ 1445108 h 10934699"/>
                  <a:gd name="T22" fmla="*/ 408123 w 12766676"/>
                  <a:gd name="T23" fmla="*/ 1397646 h 10934699"/>
                  <a:gd name="T24" fmla="*/ 1360932 w 12766676"/>
                  <a:gd name="T25" fmla="*/ 852289 h 10934699"/>
                  <a:gd name="T26" fmla="*/ 1703459 w 12766676"/>
                  <a:gd name="T27" fmla="*/ 1050194 h 10934699"/>
                  <a:gd name="T28" fmla="*/ 1655774 w 12766676"/>
                  <a:gd name="T29" fmla="*/ 1133475 h 10934699"/>
                  <a:gd name="T30" fmla="*/ 1312799 w 12766676"/>
                  <a:gd name="T31" fmla="*/ 936018 h 10934699"/>
                  <a:gd name="T32" fmla="*/ 438794 w 12766676"/>
                  <a:gd name="T33" fmla="*/ 852289 h 10934699"/>
                  <a:gd name="T34" fmla="*/ 486927 w 12766676"/>
                  <a:gd name="T35" fmla="*/ 935346 h 10934699"/>
                  <a:gd name="T36" fmla="*/ 144623 w 12766676"/>
                  <a:gd name="T37" fmla="*/ 1133475 h 10934699"/>
                  <a:gd name="T38" fmla="*/ 96266 w 12766676"/>
                  <a:gd name="T39" fmla="*/ 1050194 h 10934699"/>
                  <a:gd name="T40" fmla="*/ 1404363 w 12766676"/>
                  <a:gd name="T41" fmla="*/ 593938 h 10934699"/>
                  <a:gd name="T42" fmla="*/ 1800397 w 12766676"/>
                  <a:gd name="T43" fmla="*/ 593938 h 10934699"/>
                  <a:gd name="T44" fmla="*/ 1800397 w 12766676"/>
                  <a:gd name="T45" fmla="*/ 689756 h 10934699"/>
                  <a:gd name="T46" fmla="*/ 1404363 w 12766676"/>
                  <a:gd name="T47" fmla="*/ 689756 h 10934699"/>
                  <a:gd name="T48" fmla="*/ 0 w 12766676"/>
                  <a:gd name="T49" fmla="*/ 593938 h 10934699"/>
                  <a:gd name="T50" fmla="*/ 395362 w 12766676"/>
                  <a:gd name="T51" fmla="*/ 593938 h 10934699"/>
                  <a:gd name="T52" fmla="*/ 395362 w 12766676"/>
                  <a:gd name="T53" fmla="*/ 689756 h 10934699"/>
                  <a:gd name="T54" fmla="*/ 0 w 12766676"/>
                  <a:gd name="T55" fmla="*/ 689756 h 10934699"/>
                  <a:gd name="T56" fmla="*/ 899934 w 12766676"/>
                  <a:gd name="T57" fmla="*/ 167297 h 10934699"/>
                  <a:gd name="T58" fmla="*/ 813106 w 12766676"/>
                  <a:gd name="T59" fmla="*/ 175767 h 10934699"/>
                  <a:gd name="T60" fmla="*/ 813106 w 12766676"/>
                  <a:gd name="T61" fmla="*/ 274769 h 10934699"/>
                  <a:gd name="T62" fmla="*/ 743750 w 12766676"/>
                  <a:gd name="T63" fmla="*/ 401830 h 10934699"/>
                  <a:gd name="T64" fmla="*/ 612978 w 12766676"/>
                  <a:gd name="T65" fmla="*/ 642716 h 10934699"/>
                  <a:gd name="T66" fmla="*/ 899934 w 12766676"/>
                  <a:gd name="T67" fmla="*/ 929661 h 10934699"/>
                  <a:gd name="T68" fmla="*/ 1186890 w 12766676"/>
                  <a:gd name="T69" fmla="*/ 642716 h 10934699"/>
                  <a:gd name="T70" fmla="*/ 1056648 w 12766676"/>
                  <a:gd name="T71" fmla="*/ 401830 h 10934699"/>
                  <a:gd name="T72" fmla="*/ 987291 w 12766676"/>
                  <a:gd name="T73" fmla="*/ 274769 h 10934699"/>
                  <a:gd name="T74" fmla="*/ 987291 w 12766676"/>
                  <a:gd name="T75" fmla="*/ 175767 h 10934699"/>
                  <a:gd name="T76" fmla="*/ 899934 w 12766676"/>
                  <a:gd name="T77" fmla="*/ 167297 h 10934699"/>
                  <a:gd name="T78" fmla="*/ 899934 w 12766676"/>
                  <a:gd name="T79" fmla="*/ 0 h 10934699"/>
                  <a:gd name="T80" fmla="*/ 1083120 w 12766676"/>
                  <a:gd name="T81" fmla="*/ 26471 h 10934699"/>
                  <a:gd name="T82" fmla="*/ 1083120 w 12766676"/>
                  <a:gd name="T83" fmla="*/ 274769 h 10934699"/>
                  <a:gd name="T84" fmla="*/ 1104826 w 12766676"/>
                  <a:gd name="T85" fmla="*/ 319240 h 10934699"/>
                  <a:gd name="T86" fmla="*/ 1283247 w 12766676"/>
                  <a:gd name="T87" fmla="*/ 642716 h 10934699"/>
                  <a:gd name="T88" fmla="*/ 899934 w 12766676"/>
                  <a:gd name="T89" fmla="*/ 1026015 h 10934699"/>
                  <a:gd name="T90" fmla="*/ 517150 w 12766676"/>
                  <a:gd name="T91" fmla="*/ 642716 h 10934699"/>
                  <a:gd name="T92" fmla="*/ 695041 w 12766676"/>
                  <a:gd name="T93" fmla="*/ 319240 h 10934699"/>
                  <a:gd name="T94" fmla="*/ 717278 w 12766676"/>
                  <a:gd name="T95" fmla="*/ 274769 h 10934699"/>
                  <a:gd name="T96" fmla="*/ 717278 w 12766676"/>
                  <a:gd name="T97" fmla="*/ 26471 h 10934699"/>
                  <a:gd name="T98" fmla="*/ 899934 w 12766676"/>
                  <a:gd name="T99" fmla="*/ 0 h 109346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2766676" h="10934699" extrusionOk="0">
                    <a:moveTo>
                      <a:pt x="6043613" y="8131174"/>
                    </a:moveTo>
                    <a:lnTo>
                      <a:pt x="6723063" y="8131174"/>
                    </a:lnTo>
                    <a:lnTo>
                      <a:pt x="6723063" y="10934699"/>
                    </a:lnTo>
                    <a:lnTo>
                      <a:pt x="6043613" y="10934699"/>
                    </a:lnTo>
                    <a:lnTo>
                      <a:pt x="6043613" y="8131174"/>
                    </a:lnTo>
                    <a:close/>
                    <a:moveTo>
                      <a:pt x="8464551" y="7481887"/>
                    </a:moveTo>
                    <a:lnTo>
                      <a:pt x="9867901" y="9910762"/>
                    </a:lnTo>
                    <a:lnTo>
                      <a:pt x="9278939" y="10247312"/>
                    </a:lnTo>
                    <a:lnTo>
                      <a:pt x="7875588" y="7820025"/>
                    </a:lnTo>
                    <a:lnTo>
                      <a:pt x="8464551" y="7481887"/>
                    </a:lnTo>
                    <a:close/>
                    <a:moveTo>
                      <a:pt x="4297364" y="7481887"/>
                    </a:moveTo>
                    <a:lnTo>
                      <a:pt x="4887914" y="7820025"/>
                    </a:lnTo>
                    <a:lnTo>
                      <a:pt x="3482976" y="10247312"/>
                    </a:lnTo>
                    <a:lnTo>
                      <a:pt x="2894013" y="9910762"/>
                    </a:lnTo>
                    <a:lnTo>
                      <a:pt x="4297364" y="7481887"/>
                    </a:lnTo>
                    <a:close/>
                    <a:moveTo>
                      <a:pt x="9650413" y="6043612"/>
                    </a:moveTo>
                    <a:lnTo>
                      <a:pt x="12079288" y="7446962"/>
                    </a:lnTo>
                    <a:lnTo>
                      <a:pt x="11741151" y="8037512"/>
                    </a:lnTo>
                    <a:lnTo>
                      <a:pt x="9309100" y="6637337"/>
                    </a:lnTo>
                    <a:lnTo>
                      <a:pt x="9650413" y="6043612"/>
                    </a:lnTo>
                    <a:close/>
                    <a:moveTo>
                      <a:pt x="3111501" y="6043612"/>
                    </a:moveTo>
                    <a:lnTo>
                      <a:pt x="3452813" y="6632575"/>
                    </a:lnTo>
                    <a:lnTo>
                      <a:pt x="1025525" y="8037512"/>
                    </a:lnTo>
                    <a:lnTo>
                      <a:pt x="682625" y="7446962"/>
                    </a:lnTo>
                    <a:lnTo>
                      <a:pt x="3111501" y="6043612"/>
                    </a:lnTo>
                    <a:close/>
                    <a:moveTo>
                      <a:pt x="9958388" y="4211638"/>
                    </a:moveTo>
                    <a:lnTo>
                      <a:pt x="12766676" y="4211638"/>
                    </a:lnTo>
                    <a:lnTo>
                      <a:pt x="12766676" y="4891088"/>
                    </a:lnTo>
                    <a:lnTo>
                      <a:pt x="9958388" y="4891088"/>
                    </a:lnTo>
                    <a:lnTo>
                      <a:pt x="9958388" y="4211638"/>
                    </a:lnTo>
                    <a:close/>
                    <a:moveTo>
                      <a:pt x="0" y="4211637"/>
                    </a:moveTo>
                    <a:lnTo>
                      <a:pt x="2803525" y="4211637"/>
                    </a:lnTo>
                    <a:lnTo>
                      <a:pt x="2803525" y="4891087"/>
                    </a:lnTo>
                    <a:lnTo>
                      <a:pt x="0" y="4891087"/>
                    </a:lnTo>
                    <a:lnTo>
                      <a:pt x="0" y="4211637"/>
                    </a:lnTo>
                    <a:close/>
                    <a:moveTo>
                      <a:pt x="6381460" y="1186307"/>
                    </a:moveTo>
                    <a:cubicBezTo>
                      <a:pt x="6171222" y="1186307"/>
                      <a:pt x="5964738" y="1208832"/>
                      <a:pt x="5765762" y="1246373"/>
                    </a:cubicBezTo>
                    <a:cubicBezTo>
                      <a:pt x="5765762" y="1246373"/>
                      <a:pt x="5765762" y="1832018"/>
                      <a:pt x="5765762" y="1948396"/>
                    </a:cubicBezTo>
                    <a:cubicBezTo>
                      <a:pt x="5765762" y="2481483"/>
                      <a:pt x="5457912" y="2744273"/>
                      <a:pt x="5273953" y="2849389"/>
                    </a:cubicBezTo>
                    <a:cubicBezTo>
                      <a:pt x="4703304" y="3187261"/>
                      <a:pt x="4346649" y="3840480"/>
                      <a:pt x="4346649" y="4557520"/>
                    </a:cubicBezTo>
                    <a:cubicBezTo>
                      <a:pt x="4346649" y="5680005"/>
                      <a:pt x="5262690" y="6592260"/>
                      <a:pt x="6381460" y="6592260"/>
                    </a:cubicBezTo>
                    <a:cubicBezTo>
                      <a:pt x="7503986" y="6592260"/>
                      <a:pt x="8416274" y="5680005"/>
                      <a:pt x="8416274" y="4557520"/>
                    </a:cubicBezTo>
                    <a:cubicBezTo>
                      <a:pt x="8416274" y="3840480"/>
                      <a:pt x="8063372" y="3187261"/>
                      <a:pt x="7492724" y="2849389"/>
                    </a:cubicBezTo>
                    <a:cubicBezTo>
                      <a:pt x="7308765" y="2744273"/>
                      <a:pt x="7000915" y="2481483"/>
                      <a:pt x="7000915" y="1948396"/>
                    </a:cubicBezTo>
                    <a:cubicBezTo>
                      <a:pt x="7000915" y="1749427"/>
                      <a:pt x="7000915" y="1246373"/>
                      <a:pt x="7000915" y="1246373"/>
                    </a:cubicBezTo>
                    <a:cubicBezTo>
                      <a:pt x="6798184" y="1208832"/>
                      <a:pt x="6595454" y="1186307"/>
                      <a:pt x="6381460" y="1186307"/>
                    </a:cubicBezTo>
                    <a:close/>
                    <a:moveTo>
                      <a:pt x="6381460" y="0"/>
                    </a:moveTo>
                    <a:cubicBezTo>
                      <a:pt x="6835727" y="0"/>
                      <a:pt x="7271222" y="63821"/>
                      <a:pt x="7680437" y="187707"/>
                    </a:cubicBezTo>
                    <a:cubicBezTo>
                      <a:pt x="7680437" y="187707"/>
                      <a:pt x="7680437" y="1696869"/>
                      <a:pt x="7680437" y="1948396"/>
                    </a:cubicBezTo>
                    <a:cubicBezTo>
                      <a:pt x="7680437" y="2079791"/>
                      <a:pt x="7714225" y="2192415"/>
                      <a:pt x="7834362" y="2263744"/>
                    </a:cubicBezTo>
                    <a:cubicBezTo>
                      <a:pt x="8611495" y="2717994"/>
                      <a:pt x="9099550" y="3592707"/>
                      <a:pt x="9099550" y="4557520"/>
                    </a:cubicBezTo>
                    <a:cubicBezTo>
                      <a:pt x="9099550" y="6055418"/>
                      <a:pt x="7879413" y="7275512"/>
                      <a:pt x="6381460" y="7275512"/>
                    </a:cubicBezTo>
                    <a:cubicBezTo>
                      <a:pt x="4883509" y="7275512"/>
                      <a:pt x="3667126" y="6055418"/>
                      <a:pt x="3667126" y="4557520"/>
                    </a:cubicBezTo>
                    <a:cubicBezTo>
                      <a:pt x="3667126" y="3592707"/>
                      <a:pt x="4155181" y="2717994"/>
                      <a:pt x="4928560" y="2263744"/>
                    </a:cubicBezTo>
                    <a:cubicBezTo>
                      <a:pt x="5052451" y="2192415"/>
                      <a:pt x="5086240" y="2079791"/>
                      <a:pt x="5086240" y="1948396"/>
                    </a:cubicBezTo>
                    <a:cubicBezTo>
                      <a:pt x="5086240" y="1621787"/>
                      <a:pt x="5086240" y="187707"/>
                      <a:pt x="5086240" y="187707"/>
                    </a:cubicBezTo>
                    <a:cubicBezTo>
                      <a:pt x="5499209" y="63821"/>
                      <a:pt x="5934704" y="0"/>
                      <a:pt x="63814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 anchorCtr="1">
                <a:normAutofit fontScale="92500" lnSpcReduction="10000"/>
              </a:bodyPr>
              <a:lstStyle/>
              <a:p>
                <a:pPr>
                  <a:defRPr/>
                </a:pPr>
                <a:endParaRPr lang="zh-CN"/>
              </a:p>
            </p:txBody>
          </p:sp>
        </p:grpSp>
        <p:sp>
          <p:nvSpPr>
            <p:cNvPr id="70" name="圆角矩形 69"/>
            <p:cNvSpPr/>
            <p:nvPr/>
          </p:nvSpPr>
          <p:spPr bwMode="auto">
            <a:xfrm>
              <a:off x="2972565" y="1480132"/>
              <a:ext cx="634104" cy="585666"/>
            </a:xfrm>
            <a:prstGeom prst="roundRect">
              <a:avLst>
                <a:gd name="adj" fmla="val 16667"/>
              </a:avLst>
            </a:prstGeom>
            <a:solidFill>
              <a:srgbClr val="018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>
                <a:defRPr/>
              </a:pPr>
              <a:endParaRPr lang="zh-CN"/>
            </a:p>
          </p:txBody>
        </p:sp>
        <p:pic>
          <p:nvPicPr>
            <p:cNvPr id="69" name="图片 68" descr="lean"/>
            <p:cNvPicPr>
              <a:picLocks noChangeAspect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3028885" y="1617832"/>
              <a:ext cx="521465" cy="310267"/>
            </a:xfrm>
            <a:prstGeom prst="rect">
              <a:avLst/>
            </a:prstGeom>
          </p:spPr>
        </p:pic>
      </p:grpSp>
      <p:sp>
        <p:nvSpPr>
          <p:cNvPr id="50" name="Заголовок 1"/>
          <p:cNvSpPr txBox="1"/>
          <p:nvPr/>
        </p:nvSpPr>
        <p:spPr bwMode="auto">
          <a:xfrm>
            <a:off x="71709" y="-3378"/>
            <a:ext cx="8873291" cy="8572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600">
                <a:latin typeface="Roboto Light"/>
              </a:rPr>
              <a:t>Основные преимущества</a:t>
            </a:r>
            <a:endParaRPr/>
          </a:p>
          <a:p>
            <a:pPr algn="l">
              <a:defRPr/>
            </a:pPr>
            <a:r>
              <a:rPr lang="ru-RU" sz="1500">
                <a:latin typeface="Roboto Light"/>
              </a:rPr>
              <a:t>Система качества</a:t>
            </a:r>
          </a:p>
        </p:txBody>
      </p:sp>
      <p:pic>
        <p:nvPicPr>
          <p:cNvPr id="54" name="Google Shape;86;p15"/>
          <p:cNvPicPr/>
          <p:nvPr/>
        </p:nvPicPr>
        <p:blipFill>
          <a:blip r:embed="rId3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5" name="Прямая соединительная линия 74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 descr="D:\MORNSUN\logo_EN png.png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52" name="组合 251"/>
          <p:cNvGrpSpPr/>
          <p:nvPr/>
        </p:nvGrpSpPr>
        <p:grpSpPr bwMode="auto">
          <a:xfrm>
            <a:off x="294452" y="230134"/>
            <a:ext cx="8724412" cy="4424663"/>
            <a:chOff x="282367" y="181485"/>
            <a:chExt cx="12628087" cy="6636995"/>
          </a:xfrm>
        </p:grpSpPr>
        <p:sp>
          <p:nvSpPr>
            <p:cNvPr id="265" name="矩形 264"/>
            <p:cNvSpPr/>
            <p:nvPr/>
          </p:nvSpPr>
          <p:spPr bwMode="auto">
            <a:xfrm>
              <a:off x="309551" y="4478457"/>
              <a:ext cx="1019056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000">
                  <a:ea typeface="方正黑体简体"/>
                </a:rPr>
                <a:t>0.25</a:t>
              </a:r>
              <a:r>
                <a:rPr lang="zh-CN" sz="1000">
                  <a:ea typeface="方正黑体简体"/>
                </a:rPr>
                <a:t>-</a:t>
              </a:r>
              <a:r>
                <a:rPr lang="en-US" sz="1000">
                  <a:ea typeface="方正黑体简体"/>
                </a:rPr>
                <a:t>3</a:t>
              </a:r>
              <a:r>
                <a:rPr lang="ru-RU" sz="1000">
                  <a:ea typeface="方正黑体简体"/>
                </a:rPr>
                <a:t> Вт</a:t>
              </a:r>
              <a:endParaRPr lang="zh-CN" sz="1000">
                <a:ea typeface="方正黑体简体"/>
              </a:endParaRPr>
            </a:p>
          </p:txBody>
        </p:sp>
        <p:pic>
          <p:nvPicPr>
            <p:cNvPr id="266" name="图片 265"/>
            <p:cNvPicPr>
              <a:picLocks noChangeAspect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1956668" y="3870502"/>
              <a:ext cx="664942" cy="550791"/>
            </a:xfrm>
            <a:prstGeom prst="rect">
              <a:avLst/>
            </a:prstGeom>
          </p:spPr>
        </p:pic>
        <p:pic>
          <p:nvPicPr>
            <p:cNvPr id="267" name="图片 266"/>
            <p:cNvPicPr>
              <a:picLocks noChangeAspect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3710781" y="3944908"/>
              <a:ext cx="489978" cy="409790"/>
            </a:xfrm>
            <a:prstGeom prst="rect">
              <a:avLst/>
            </a:prstGeom>
          </p:spPr>
        </p:pic>
        <p:pic>
          <p:nvPicPr>
            <p:cNvPr id="268" name="图片 267"/>
            <p:cNvPicPr>
              <a:picLocks noChangeAspect="1"/>
            </p:cNvPicPr>
            <p:nvPr/>
          </p:nvPicPr>
          <p:blipFill>
            <a:blip r:embed="rId4" cstate="print"/>
            <a:stretch/>
          </p:blipFill>
          <p:spPr bwMode="auto">
            <a:xfrm>
              <a:off x="4200886" y="3904891"/>
              <a:ext cx="410697" cy="509472"/>
            </a:xfrm>
            <a:prstGeom prst="rect">
              <a:avLst/>
            </a:prstGeom>
          </p:spPr>
        </p:pic>
        <p:grpSp>
          <p:nvGrpSpPr>
            <p:cNvPr id="269" name="组合 268"/>
            <p:cNvGrpSpPr/>
            <p:nvPr/>
          </p:nvGrpSpPr>
          <p:grpSpPr bwMode="auto">
            <a:xfrm>
              <a:off x="3074944" y="5774832"/>
              <a:ext cx="1324367" cy="633532"/>
              <a:chOff x="527589" y="5665772"/>
              <a:chExt cx="1697603" cy="940173"/>
            </a:xfrm>
          </p:grpSpPr>
          <p:pic>
            <p:nvPicPr>
              <p:cNvPr id="298" name="图片 297"/>
              <p:cNvPicPr>
                <a:picLocks noChangeAspect="1"/>
              </p:cNvPicPr>
              <p:nvPr/>
            </p:nvPicPr>
            <p:blipFill>
              <a:blip r:embed="rId5" cstate="print"/>
              <a:stretch/>
            </p:blipFill>
            <p:spPr bwMode="auto">
              <a:xfrm>
                <a:off x="527589" y="5665772"/>
                <a:ext cx="1410259" cy="940173"/>
              </a:xfrm>
              <a:prstGeom prst="rect">
                <a:avLst/>
              </a:prstGeom>
            </p:spPr>
          </p:pic>
          <p:pic>
            <p:nvPicPr>
              <p:cNvPr id="299" name="图片 298"/>
              <p:cNvPicPr>
                <a:picLocks noChangeAspect="1"/>
              </p:cNvPicPr>
              <p:nvPr/>
            </p:nvPicPr>
            <p:blipFill>
              <a:blip r:embed="rId6" cstate="print"/>
              <a:stretch/>
            </p:blipFill>
            <p:spPr bwMode="auto">
              <a:xfrm>
                <a:off x="1568878" y="5868311"/>
                <a:ext cx="656314" cy="513239"/>
              </a:xfrm>
              <a:prstGeom prst="rect">
                <a:avLst/>
              </a:prstGeom>
            </p:spPr>
          </p:pic>
        </p:grpSp>
        <p:sp>
          <p:nvSpPr>
            <p:cNvPr id="270" name="矩形 269"/>
            <p:cNvSpPr/>
            <p:nvPr/>
          </p:nvSpPr>
          <p:spPr bwMode="auto">
            <a:xfrm>
              <a:off x="3520276" y="6424569"/>
              <a:ext cx="89608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sz="1000">
                  <a:ea typeface="方正黑体简体"/>
                </a:rPr>
                <a:t>1-</a:t>
              </a:r>
              <a:r>
                <a:rPr lang="ru-RU" sz="1000">
                  <a:ea typeface="方正黑体简体"/>
                </a:rPr>
                <a:t>9</a:t>
              </a:r>
              <a:r>
                <a:rPr lang="en-US" sz="1000">
                  <a:ea typeface="方正黑体简体"/>
                </a:rPr>
                <a:t>0</a:t>
              </a:r>
              <a:r>
                <a:rPr lang="ru-RU" sz="1000">
                  <a:ea typeface="方正黑体简体"/>
                </a:rPr>
                <a:t> Вт</a:t>
              </a:r>
              <a:endParaRPr lang="zh-CN" sz="1000">
                <a:ea typeface="方正黑体简体"/>
              </a:endParaRPr>
            </a:p>
          </p:txBody>
        </p:sp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7" cstate="print"/>
            <a:stretch/>
          </p:blipFill>
          <p:spPr bwMode="auto">
            <a:xfrm>
              <a:off x="5133398" y="5831170"/>
              <a:ext cx="785911" cy="595307"/>
            </a:xfrm>
            <a:prstGeom prst="rect">
              <a:avLst/>
            </a:prstGeom>
          </p:spPr>
        </p:pic>
        <p:pic>
          <p:nvPicPr>
            <p:cNvPr id="272" name="图片 271"/>
            <p:cNvPicPr>
              <a:picLocks noChangeAspect="1"/>
            </p:cNvPicPr>
            <p:nvPr/>
          </p:nvPicPr>
          <p:blipFill>
            <a:blip r:embed="rId8" cstate="print"/>
            <a:stretch/>
          </p:blipFill>
          <p:spPr bwMode="auto">
            <a:xfrm>
              <a:off x="5744339" y="5697092"/>
              <a:ext cx="876237" cy="876237"/>
            </a:xfrm>
            <a:prstGeom prst="rect">
              <a:avLst/>
            </a:prstGeom>
          </p:spPr>
        </p:pic>
        <p:sp>
          <p:nvSpPr>
            <p:cNvPr id="273" name="矩形 272"/>
            <p:cNvSpPr/>
            <p:nvPr/>
          </p:nvSpPr>
          <p:spPr bwMode="auto">
            <a:xfrm>
              <a:off x="5208940" y="6449148"/>
              <a:ext cx="117915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000">
                  <a:ea typeface="方正黑体简体"/>
                </a:rPr>
                <a:t>15-100</a:t>
              </a:r>
              <a:r>
                <a:rPr lang="zh-CN" sz="1000">
                  <a:ea typeface="方正黑体简体"/>
                </a:rPr>
                <a:t>0</a:t>
              </a:r>
              <a:r>
                <a:rPr lang="ru-RU" sz="1000">
                  <a:ea typeface="方正黑体简体"/>
                </a:rPr>
                <a:t> Вт</a:t>
              </a:r>
              <a:endParaRPr lang="zh-CN" sz="1000">
                <a:ea typeface="方正黑体简体"/>
              </a:endParaRPr>
            </a:p>
          </p:txBody>
        </p:sp>
        <p:pic>
          <p:nvPicPr>
            <p:cNvPr id="274" name="图片 273"/>
            <p:cNvPicPr>
              <a:picLocks noChangeAspect="1"/>
            </p:cNvPicPr>
            <p:nvPr/>
          </p:nvPicPr>
          <p:blipFill>
            <a:blip r:embed="rId9" cstate="print"/>
            <a:stretch/>
          </p:blipFill>
          <p:spPr bwMode="auto">
            <a:xfrm>
              <a:off x="9242371" y="5764875"/>
              <a:ext cx="665476" cy="665477"/>
            </a:xfrm>
            <a:prstGeom prst="rect">
              <a:avLst/>
            </a:prstGeom>
          </p:spPr>
        </p:pic>
        <p:pic>
          <p:nvPicPr>
            <p:cNvPr id="275" name="图片 274"/>
            <p:cNvPicPr>
              <a:picLocks noChangeAspect="1"/>
            </p:cNvPicPr>
            <p:nvPr/>
          </p:nvPicPr>
          <p:blipFill>
            <a:blip r:embed="rId10" cstate="print"/>
            <a:stretch/>
          </p:blipFill>
          <p:spPr bwMode="auto">
            <a:xfrm>
              <a:off x="8768639" y="5764875"/>
              <a:ext cx="614733" cy="614733"/>
            </a:xfrm>
            <a:prstGeom prst="rect">
              <a:avLst/>
            </a:prstGeom>
          </p:spPr>
        </p:pic>
        <p:sp>
          <p:nvSpPr>
            <p:cNvPr id="276" name="矩形 275"/>
            <p:cNvSpPr/>
            <p:nvPr/>
          </p:nvSpPr>
          <p:spPr bwMode="auto">
            <a:xfrm>
              <a:off x="8768638" y="6421961"/>
              <a:ext cx="1077061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000">
                  <a:ea typeface="方正黑体简体"/>
                </a:rPr>
                <a:t>15-48</a:t>
              </a:r>
              <a:r>
                <a:rPr lang="zh-CN" sz="1000">
                  <a:ea typeface="方正黑体简体"/>
                </a:rPr>
                <a:t>0</a:t>
              </a:r>
              <a:r>
                <a:rPr lang="ru-RU" sz="1000">
                  <a:ea typeface="方正黑体简体"/>
                </a:rPr>
                <a:t> Вт</a:t>
              </a:r>
              <a:endParaRPr lang="zh-CN" sz="1000">
                <a:ea typeface="方正黑体简体"/>
              </a:endParaRPr>
            </a:p>
          </p:txBody>
        </p:sp>
        <p:pic>
          <p:nvPicPr>
            <p:cNvPr id="277" name="图片 276"/>
            <p:cNvPicPr>
              <a:picLocks noChangeAspect="1"/>
            </p:cNvPicPr>
            <p:nvPr/>
          </p:nvPicPr>
          <p:blipFill>
            <a:blip r:embed="rId11" cstate="print"/>
            <a:stretch/>
          </p:blipFill>
          <p:spPr bwMode="auto">
            <a:xfrm>
              <a:off x="8681820" y="3832846"/>
              <a:ext cx="425304" cy="647663"/>
            </a:xfrm>
            <a:prstGeom prst="rect">
              <a:avLst/>
            </a:prstGeom>
          </p:spPr>
        </p:pic>
        <p:pic>
          <p:nvPicPr>
            <p:cNvPr id="278" name="图片 277"/>
            <p:cNvPicPr>
              <a:picLocks noChangeAspect="1"/>
            </p:cNvPicPr>
            <p:nvPr/>
          </p:nvPicPr>
          <p:blipFill>
            <a:blip r:embed="rId12" cstate="print"/>
            <a:stretch/>
          </p:blipFill>
          <p:spPr bwMode="auto">
            <a:xfrm>
              <a:off x="8259410" y="4009724"/>
              <a:ext cx="343899" cy="316301"/>
            </a:xfrm>
            <a:prstGeom prst="rect">
              <a:avLst/>
            </a:prstGeom>
          </p:spPr>
        </p:pic>
        <p:pic>
          <p:nvPicPr>
            <p:cNvPr id="279" name="图片 278"/>
            <p:cNvPicPr>
              <a:picLocks noChangeAspect="1"/>
            </p:cNvPicPr>
            <p:nvPr/>
          </p:nvPicPr>
          <p:blipFill>
            <a:blip r:embed="rId13" cstate="print"/>
            <a:stretch/>
          </p:blipFill>
          <p:spPr bwMode="auto">
            <a:xfrm>
              <a:off x="10344111" y="4006265"/>
              <a:ext cx="460249" cy="256582"/>
            </a:xfrm>
            <a:prstGeom prst="rect">
              <a:avLst/>
            </a:prstGeom>
          </p:spPr>
        </p:pic>
        <p:pic>
          <p:nvPicPr>
            <p:cNvPr id="280" name="图片 279"/>
            <p:cNvPicPr>
              <a:picLocks noChangeAspect="1"/>
            </p:cNvPicPr>
            <p:nvPr/>
          </p:nvPicPr>
          <p:blipFill>
            <a:blip r:embed="rId14" cstate="print"/>
            <a:stretch/>
          </p:blipFill>
          <p:spPr bwMode="auto">
            <a:xfrm>
              <a:off x="9907847" y="3972281"/>
              <a:ext cx="588265" cy="398093"/>
            </a:xfrm>
            <a:prstGeom prst="rect">
              <a:avLst/>
            </a:prstGeom>
          </p:spPr>
        </p:pic>
        <p:pic>
          <p:nvPicPr>
            <p:cNvPr id="281" name="图片 280"/>
            <p:cNvPicPr>
              <a:picLocks noChangeAspect="1"/>
            </p:cNvPicPr>
            <p:nvPr/>
          </p:nvPicPr>
          <p:blipFill>
            <a:blip r:embed="rId15" cstate="print"/>
            <a:stretch/>
          </p:blipFill>
          <p:spPr bwMode="auto">
            <a:xfrm>
              <a:off x="11724308" y="3969338"/>
              <a:ext cx="526800" cy="361130"/>
            </a:xfrm>
            <a:prstGeom prst="rect">
              <a:avLst/>
            </a:prstGeom>
          </p:spPr>
        </p:pic>
        <p:pic>
          <p:nvPicPr>
            <p:cNvPr id="282" name="图片 281"/>
            <p:cNvPicPr>
              <a:picLocks noChangeAspect="1"/>
            </p:cNvPicPr>
            <p:nvPr/>
          </p:nvPicPr>
          <p:blipFill>
            <a:blip r:embed="rId16" cstate="print"/>
            <a:stretch/>
          </p:blipFill>
          <p:spPr bwMode="auto">
            <a:xfrm>
              <a:off x="12154010" y="3901244"/>
              <a:ext cx="756444" cy="540165"/>
            </a:xfrm>
            <a:prstGeom prst="rect">
              <a:avLst/>
            </a:prstGeom>
          </p:spPr>
        </p:pic>
        <p:sp>
          <p:nvSpPr>
            <p:cNvPr id="283" name="矩形 282"/>
            <p:cNvSpPr/>
            <p:nvPr/>
          </p:nvSpPr>
          <p:spPr bwMode="auto">
            <a:xfrm>
              <a:off x="2065880" y="4483047"/>
              <a:ext cx="97497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000">
                  <a:ea typeface="方正黑体简体"/>
                </a:rPr>
                <a:t>1</a:t>
              </a:r>
              <a:r>
                <a:rPr lang="zh-CN" sz="1000">
                  <a:ea typeface="方正黑体简体"/>
                </a:rPr>
                <a:t>-</a:t>
              </a:r>
              <a:r>
                <a:rPr lang="en-US" sz="1000">
                  <a:ea typeface="方正黑体简体"/>
                </a:rPr>
                <a:t>400</a:t>
              </a:r>
              <a:r>
                <a:rPr lang="ru-RU" sz="1000">
                  <a:ea typeface="方正黑体简体"/>
                </a:rPr>
                <a:t> Вт</a:t>
              </a:r>
              <a:endParaRPr lang="zh-CN" sz="1000">
                <a:ea typeface="方正黑体简体"/>
              </a:endParaRPr>
            </a:p>
          </p:txBody>
        </p:sp>
        <p:sp>
          <p:nvSpPr>
            <p:cNvPr id="284" name="矩形 283"/>
            <p:cNvSpPr/>
            <p:nvPr/>
          </p:nvSpPr>
          <p:spPr bwMode="auto">
            <a:xfrm>
              <a:off x="3640812" y="4483047"/>
              <a:ext cx="113739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000">
                  <a:ea typeface="方正黑体简体"/>
                </a:rPr>
                <a:t>0.5</a:t>
              </a:r>
              <a:r>
                <a:rPr lang="ru-RU" sz="1000">
                  <a:ea typeface="方正黑体简体"/>
                </a:rPr>
                <a:t> А</a:t>
              </a:r>
              <a:r>
                <a:rPr lang="zh-CN" sz="1000">
                  <a:ea typeface="方正黑体简体"/>
                </a:rPr>
                <a:t>-</a:t>
              </a:r>
              <a:r>
                <a:rPr lang="en-US" sz="1000">
                  <a:ea typeface="方正黑体简体"/>
                </a:rPr>
                <a:t>1</a:t>
              </a:r>
              <a:r>
                <a:rPr lang="ru-RU" sz="1000">
                  <a:ea typeface="方正黑体简体"/>
                </a:rPr>
                <a:t>6 А</a:t>
              </a:r>
              <a:endParaRPr lang="zh-CN" sz="1000">
                <a:ea typeface="方正黑体简体"/>
              </a:endParaRPr>
            </a:p>
          </p:txBody>
        </p:sp>
        <p:sp>
          <p:nvSpPr>
            <p:cNvPr id="285" name="圆角矩形 3"/>
            <p:cNvSpPr>
              <a:spLocks noChangeArrowheads="1"/>
            </p:cNvSpPr>
            <p:nvPr/>
          </p:nvSpPr>
          <p:spPr bwMode="auto">
            <a:xfrm>
              <a:off x="5709901" y="4412814"/>
              <a:ext cx="1653660" cy="434975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anchor="ctr" anchorCtr="1"/>
            <a:lstStyle/>
            <a:p>
              <a:pPr algn="ctr">
                <a:defRPr/>
              </a:pPr>
              <a:r>
                <a:rPr lang="en-US" sz="1100">
                  <a:solidFill>
                    <a:schemeClr val="bg1"/>
                  </a:solidFill>
                  <a:latin typeface="Roboto"/>
                  <a:ea typeface="微软雅黑"/>
                </a:rPr>
                <a:t>AC/DC</a:t>
              </a:r>
            </a:p>
          </p:txBody>
        </p:sp>
        <p:sp>
          <p:nvSpPr>
            <p:cNvPr id="286" name="圆角矩形 4"/>
            <p:cNvSpPr>
              <a:spLocks noChangeArrowheads="1"/>
            </p:cNvSpPr>
            <p:nvPr/>
          </p:nvSpPr>
          <p:spPr bwMode="auto">
            <a:xfrm>
              <a:off x="9101513" y="2448180"/>
              <a:ext cx="2577380" cy="434975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  <a:alpha val="69804"/>
              </a:schemeClr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txBody>
            <a:bodyPr anchor="ctr" anchorCtr="1"/>
            <a:lstStyle/>
            <a:p>
              <a:pPr algn="ctr">
                <a:defRPr/>
              </a:pPr>
              <a:r>
                <a:rPr lang="ru-RU" sz="1100">
                  <a:latin typeface="Roboto"/>
                  <a:ea typeface="Microsoft YaHei"/>
                </a:rPr>
                <a:t>Другая продукция</a:t>
              </a:r>
              <a:endParaRPr lang="en-US" sz="1100">
                <a:latin typeface="Roboto"/>
                <a:ea typeface="Microsoft YaHei"/>
              </a:endParaRPr>
            </a:p>
          </p:txBody>
        </p:sp>
        <p:pic>
          <p:nvPicPr>
            <p:cNvPr id="287" name="图片 286"/>
            <p:cNvPicPr>
              <a:picLocks noChangeAspect="1"/>
            </p:cNvPicPr>
            <p:nvPr/>
          </p:nvPicPr>
          <p:blipFill>
            <a:blip r:embed="rId17" cstate="print"/>
            <a:stretch/>
          </p:blipFill>
          <p:spPr bwMode="auto">
            <a:xfrm>
              <a:off x="3623750" y="181485"/>
              <a:ext cx="5400481" cy="3038733"/>
            </a:xfrm>
            <a:prstGeom prst="rect">
              <a:avLst/>
            </a:prstGeom>
          </p:spPr>
        </p:pic>
        <p:cxnSp>
          <p:nvCxnSpPr>
            <p:cNvPr id="288" name="肘形连接符 83"/>
            <p:cNvCxnSpPr>
              <a:cxnSpLocks/>
            </p:cNvCxnSpPr>
            <p:nvPr/>
          </p:nvCxnSpPr>
          <p:spPr bwMode="auto">
            <a:xfrm rot="10800000" flipV="1">
              <a:off x="2417380" y="1604519"/>
              <a:ext cx="1812001" cy="753579"/>
            </a:xfrm>
            <a:prstGeom prst="bentConnector3">
              <a:avLst>
                <a:gd name="adj1" fmla="val 100149"/>
              </a:avLst>
            </a:prstGeom>
            <a:ln w="12700">
              <a:solidFill>
                <a:srgbClr val="0084C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肘形连接符 85"/>
            <p:cNvCxnSpPr>
              <a:cxnSpLocks/>
            </p:cNvCxnSpPr>
            <p:nvPr/>
          </p:nvCxnSpPr>
          <p:spPr bwMode="auto">
            <a:xfrm>
              <a:off x="8431358" y="1658838"/>
              <a:ext cx="1770621" cy="699791"/>
            </a:xfrm>
            <a:prstGeom prst="bentConnector3">
              <a:avLst>
                <a:gd name="adj1" fmla="val 99648"/>
              </a:avLst>
            </a:prstGeom>
            <a:ln w="12700">
              <a:solidFill>
                <a:srgbClr val="0084C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>
              <a:cxnSpLocks/>
            </p:cNvCxnSpPr>
            <p:nvPr/>
          </p:nvCxnSpPr>
          <p:spPr bwMode="auto">
            <a:xfrm>
              <a:off x="6472573" y="2665666"/>
              <a:ext cx="0" cy="1523552"/>
            </a:xfrm>
            <a:prstGeom prst="line">
              <a:avLst/>
            </a:prstGeom>
            <a:ln w="12700">
              <a:solidFill>
                <a:srgbClr val="0084CD"/>
              </a:solidFill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1" name="Picture 5" descr="F:\甘偲浓\2017\2018年公司介绍\产品简介\DCDC\B_S-1WR3.png"/>
            <p:cNvPicPr>
              <a:picLocks noChangeAspect="1" noChangeArrowheads="1"/>
            </p:cNvPicPr>
            <p:nvPr/>
          </p:nvPicPr>
          <p:blipFill>
            <a:blip r:embed="rId18" cstate="print"/>
            <a:stretch/>
          </p:blipFill>
          <p:spPr bwMode="auto">
            <a:xfrm>
              <a:off x="282367" y="4005704"/>
              <a:ext cx="43497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图片 291"/>
            <p:cNvPicPr>
              <a:picLocks noChangeAspect="1"/>
            </p:cNvPicPr>
            <p:nvPr/>
          </p:nvPicPr>
          <p:blipFill>
            <a:blip r:embed="rId19" cstate="print"/>
            <a:stretch/>
          </p:blipFill>
          <p:spPr bwMode="auto">
            <a:xfrm>
              <a:off x="737663" y="3958079"/>
              <a:ext cx="483235" cy="483236"/>
            </a:xfrm>
            <a:prstGeom prst="rect">
              <a:avLst/>
            </a:prstGeom>
          </p:spPr>
        </p:pic>
        <p:pic>
          <p:nvPicPr>
            <p:cNvPr id="293" name="图片 292"/>
            <p:cNvPicPr>
              <a:picLocks noChangeAspect="1"/>
            </p:cNvPicPr>
            <p:nvPr/>
          </p:nvPicPr>
          <p:blipFill>
            <a:blip r:embed="rId20" cstate="print"/>
            <a:stretch/>
          </p:blipFill>
          <p:spPr bwMode="auto">
            <a:xfrm>
              <a:off x="2532122" y="3807730"/>
              <a:ext cx="635941" cy="635942"/>
            </a:xfrm>
            <a:prstGeom prst="rect">
              <a:avLst/>
            </a:prstGeom>
          </p:spPr>
        </p:pic>
        <p:sp>
          <p:nvSpPr>
            <p:cNvPr id="294" name="圆角矩形 3"/>
            <p:cNvSpPr>
              <a:spLocks noChangeArrowheads="1"/>
            </p:cNvSpPr>
            <p:nvPr/>
          </p:nvSpPr>
          <p:spPr bwMode="auto">
            <a:xfrm>
              <a:off x="1590550" y="2448179"/>
              <a:ext cx="1653660" cy="434975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  <a:round/>
            </a:ln>
          </p:spPr>
          <p:txBody>
            <a:bodyPr anchor="ctr" anchorCtr="1"/>
            <a:lstStyle/>
            <a:p>
              <a:pPr algn="ctr">
                <a:defRPr/>
              </a:pPr>
              <a:r>
                <a:rPr lang="en-US" sz="1100">
                  <a:solidFill>
                    <a:schemeClr val="bg1"/>
                  </a:solidFill>
                  <a:latin typeface="Roboto"/>
                  <a:ea typeface="微软雅黑"/>
                </a:rPr>
                <a:t>DC/DC</a:t>
              </a:r>
            </a:p>
          </p:txBody>
        </p:sp>
        <p:sp>
          <p:nvSpPr>
            <p:cNvPr id="296" name="矩形 295"/>
            <p:cNvSpPr/>
            <p:nvPr/>
          </p:nvSpPr>
          <p:spPr bwMode="auto">
            <a:xfrm>
              <a:off x="9053178" y="4400090"/>
              <a:ext cx="3081762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000">
                  <a:ea typeface="方正黑体简体"/>
                </a:rPr>
                <a:t>Аксессуары для электропитания</a:t>
              </a:r>
              <a:endParaRPr lang="en-US" sz="1000">
                <a:ea typeface="方正黑体简体"/>
              </a:endParaRPr>
            </a:p>
          </p:txBody>
        </p:sp>
      </p:grpSp>
      <p:sp>
        <p:nvSpPr>
          <p:cNvPr id="62" name="Заголовок 1"/>
          <p:cNvSpPr txBox="1"/>
          <p:nvPr/>
        </p:nvSpPr>
        <p:spPr bwMode="auto">
          <a:xfrm>
            <a:off x="54756" y="7183"/>
            <a:ext cx="8873291" cy="85725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700"/>
              <a:t>Продукция </a:t>
            </a:r>
            <a:r>
              <a:rPr lang="en-US" sz="2700"/>
              <a:t>MORNSUN</a:t>
            </a:r>
            <a:endParaRPr lang="ru-RU" sz="2700"/>
          </a:p>
        </p:txBody>
      </p:sp>
      <p:pic>
        <p:nvPicPr>
          <p:cNvPr id="63" name="Google Shape;86;p15"/>
          <p:cNvPicPr/>
          <p:nvPr/>
        </p:nvPicPr>
        <p:blipFill>
          <a:blip r:embed="rId21" cstate="print">
            <a:alphaModFix/>
          </a:blip>
          <a:stretch/>
        </p:blipFill>
        <p:spPr bwMode="auto">
          <a:xfrm>
            <a:off x="8172400" y="4876006"/>
            <a:ext cx="915300" cy="2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" name="Прямая соединительная линия 63"/>
          <p:cNvCxnSpPr>
            <a:cxnSpLocks/>
          </p:cNvCxnSpPr>
          <p:nvPr/>
        </p:nvCxnSpPr>
        <p:spPr bwMode="auto">
          <a:xfrm>
            <a:off x="0" y="4731990"/>
            <a:ext cx="9144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2" descr="D:\MORNSUN\logo_EN png.png"/>
          <p:cNvPicPr>
            <a:picLocks noChangeAspect="1" noChangeArrowheads="1"/>
          </p:cNvPicPr>
          <p:nvPr/>
        </p:nvPicPr>
        <p:blipFill>
          <a:blip r:embed="rId22" cstate="print"/>
          <a:stretch/>
        </p:blipFill>
        <p:spPr bwMode="auto">
          <a:xfrm>
            <a:off x="107505" y="4850320"/>
            <a:ext cx="1440160" cy="187050"/>
          </a:xfrm>
          <a:prstGeom prst="rect">
            <a:avLst/>
          </a:prstGeom>
          <a:noFill/>
        </p:spPr>
      </p:pic>
      <p:sp>
        <p:nvSpPr>
          <p:cNvPr id="66" name="Скругленный прямоугольник 65"/>
          <p:cNvSpPr/>
          <p:nvPr/>
        </p:nvSpPr>
        <p:spPr bwMode="auto">
          <a:xfrm>
            <a:off x="114990" y="2160017"/>
            <a:ext cx="1019749" cy="43366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Объект 2"/>
          <p:cNvSpPr txBox="1"/>
          <p:nvPr/>
        </p:nvSpPr>
        <p:spPr bwMode="auto">
          <a:xfrm>
            <a:off x="50827" y="2160017"/>
            <a:ext cx="1148074" cy="5310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Фиксированный </a:t>
            </a:r>
            <a:endParaRPr/>
          </a:p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вход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71" name="Объект 2"/>
          <p:cNvSpPr txBox="1"/>
          <p:nvPr/>
        </p:nvSpPr>
        <p:spPr bwMode="auto">
          <a:xfrm>
            <a:off x="2328343" y="2206756"/>
            <a:ext cx="1225940" cy="442595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00">
                <a:solidFill>
                  <a:schemeClr val="bg1"/>
                </a:solidFill>
                <a:ea typeface="方正黑体简体"/>
                <a:cs typeface="Arial"/>
              </a:rPr>
              <a:t>PoL</a:t>
            </a:r>
          </a:p>
          <a:p>
            <a:pPr>
              <a:defRPr/>
            </a:pPr>
            <a:r>
              <a:rPr lang="en-US" sz="1000">
                <a:solidFill>
                  <a:schemeClr val="bg1"/>
                </a:solidFill>
                <a:ea typeface="方正黑体简体"/>
                <a:cs typeface="Arial"/>
              </a:rPr>
              <a:t>(</a:t>
            </a:r>
            <a:r>
              <a:rPr lang="ru-RU" sz="900">
                <a:solidFill>
                  <a:schemeClr val="bg1"/>
                </a:solidFill>
                <a:ea typeface="方正黑体简体"/>
                <a:cs typeface="Arial"/>
              </a:rPr>
              <a:t>неизолированные</a:t>
            </a:r>
            <a:r>
              <a:rPr lang="ru-RU" sz="1000">
                <a:solidFill>
                  <a:schemeClr val="bg1"/>
                </a:solidFill>
                <a:ea typeface="方正黑体简体"/>
                <a:cs typeface="Arial"/>
              </a:rPr>
              <a:t>)</a:t>
            </a:r>
            <a:endParaRPr lang="ru-RU" sz="1000">
              <a:solidFill>
                <a:schemeClr val="bg1"/>
              </a:solidFill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 bwMode="auto">
          <a:xfrm>
            <a:off x="1289469" y="2160017"/>
            <a:ext cx="1019749" cy="43366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Объект 2"/>
          <p:cNvSpPr txBox="1"/>
          <p:nvPr/>
        </p:nvSpPr>
        <p:spPr bwMode="auto">
          <a:xfrm>
            <a:off x="1225306" y="2160017"/>
            <a:ext cx="1148074" cy="5310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Широкий </a:t>
            </a:r>
            <a:endParaRPr/>
          </a:p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вход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 bwMode="auto">
          <a:xfrm>
            <a:off x="2447302" y="2160017"/>
            <a:ext cx="1165308" cy="433660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Объект 2"/>
          <p:cNvSpPr txBox="1"/>
          <p:nvPr/>
        </p:nvSpPr>
        <p:spPr bwMode="auto">
          <a:xfrm>
            <a:off x="2377021" y="2167945"/>
            <a:ext cx="1272761" cy="5310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00">
                <a:solidFill>
                  <a:schemeClr val="tx1"/>
                </a:solidFill>
                <a:ea typeface="方正黑体简体"/>
                <a:cs typeface="Arial"/>
              </a:rPr>
              <a:t>PoL</a:t>
            </a:r>
          </a:p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неизолированные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 bwMode="auto">
          <a:xfrm>
            <a:off x="2312712" y="3492512"/>
            <a:ext cx="1019749" cy="265515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" name="Объект 2"/>
          <p:cNvSpPr txBox="1"/>
          <p:nvPr/>
        </p:nvSpPr>
        <p:spPr bwMode="auto">
          <a:xfrm>
            <a:off x="2248549" y="3492512"/>
            <a:ext cx="1148074" cy="53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На плату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 bwMode="auto">
          <a:xfrm>
            <a:off x="3487191" y="3492512"/>
            <a:ext cx="1019749" cy="265515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" name="Объект 2"/>
          <p:cNvSpPr txBox="1"/>
          <p:nvPr/>
        </p:nvSpPr>
        <p:spPr bwMode="auto">
          <a:xfrm>
            <a:off x="3423028" y="3492512"/>
            <a:ext cx="1148074" cy="265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На шасси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 bwMode="auto">
          <a:xfrm>
            <a:off x="5891595" y="3481815"/>
            <a:ext cx="1019749" cy="265515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Объект 2"/>
          <p:cNvSpPr txBox="1"/>
          <p:nvPr/>
        </p:nvSpPr>
        <p:spPr bwMode="auto">
          <a:xfrm>
            <a:off x="5805580" y="3492512"/>
            <a:ext cx="1234655" cy="2735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На </a:t>
            </a:r>
            <a:r>
              <a:rPr lang="en-US" sz="1000">
                <a:solidFill>
                  <a:schemeClr val="tx1"/>
                </a:solidFill>
                <a:ea typeface="方正黑体简体"/>
                <a:cs typeface="Arial"/>
              </a:rPr>
              <a:t>DIN-</a:t>
            </a: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рейку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 bwMode="auto">
          <a:xfrm>
            <a:off x="6725998" y="2160017"/>
            <a:ext cx="1019749" cy="43366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" name="Объект 2"/>
          <p:cNvSpPr txBox="1"/>
          <p:nvPr/>
        </p:nvSpPr>
        <p:spPr bwMode="auto">
          <a:xfrm>
            <a:off x="6661835" y="2160017"/>
            <a:ext cx="1148074" cy="5310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ЭМС</a:t>
            </a:r>
            <a:endParaRPr/>
          </a:p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фильтры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 bwMode="auto">
          <a:xfrm>
            <a:off x="5533511" y="2154200"/>
            <a:ext cx="1019749" cy="43366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Объект 2"/>
          <p:cNvSpPr txBox="1"/>
          <p:nvPr/>
        </p:nvSpPr>
        <p:spPr bwMode="auto">
          <a:xfrm>
            <a:off x="5469348" y="2115989"/>
            <a:ext cx="1148074" cy="5310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Изоляторы и интерфейсы </a:t>
            </a:r>
            <a:r>
              <a:rPr lang="en-US" sz="1000">
                <a:solidFill>
                  <a:schemeClr val="tx1"/>
                </a:solidFill>
                <a:ea typeface="方正黑体简体"/>
                <a:cs typeface="Arial"/>
              </a:rPr>
              <a:t>CAN/485</a:t>
            </a:r>
            <a:endParaRPr lang="ru-RU" sz="1000">
              <a:solidFill>
                <a:schemeClr val="tx1"/>
              </a:solidFill>
              <a:ea typeface="方正黑体简体"/>
              <a:cs typeface="Arial"/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 bwMode="auto">
          <a:xfrm>
            <a:off x="7908298" y="2160017"/>
            <a:ext cx="1110566" cy="433660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7" name="Объект 2"/>
          <p:cNvSpPr txBox="1"/>
          <p:nvPr/>
        </p:nvSpPr>
        <p:spPr bwMode="auto">
          <a:xfrm>
            <a:off x="7874072" y="2160017"/>
            <a:ext cx="1218020" cy="53103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ШИМ и трансформаторы</a:t>
            </a:r>
            <a:endParaRPr lang="ru-RU" sz="1000">
              <a:solidFill>
                <a:schemeClr val="tx1"/>
              </a:solidFill>
            </a:endParaRPr>
          </a:p>
        </p:txBody>
      </p:sp>
      <p:sp>
        <p:nvSpPr>
          <p:cNvPr id="114" name="Скругленный прямоугольник 113"/>
          <p:cNvSpPr/>
          <p:nvPr/>
        </p:nvSpPr>
        <p:spPr bwMode="auto">
          <a:xfrm>
            <a:off x="4701549" y="3500555"/>
            <a:ext cx="1019749" cy="265515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5" name="Объект 2"/>
          <p:cNvSpPr txBox="1"/>
          <p:nvPr/>
        </p:nvSpPr>
        <p:spPr bwMode="auto">
          <a:xfrm>
            <a:off x="4637387" y="3500555"/>
            <a:ext cx="1148074" cy="265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Arial"/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000">
                <a:solidFill>
                  <a:schemeClr val="tx1"/>
                </a:solidFill>
                <a:ea typeface="方正黑体简体"/>
                <a:cs typeface="Arial"/>
              </a:rPr>
              <a:t>Открытые</a:t>
            </a:r>
            <a:endParaRPr lang="ru-RU" sz="1000">
              <a:solidFill>
                <a:schemeClr val="tx1"/>
              </a:solidFill>
            </a:endParaRPr>
          </a:p>
        </p:txBody>
      </p:sp>
      <p:pic>
        <p:nvPicPr>
          <p:cNvPr id="116" name="图片 11" descr="LOF120-20B48（开板）"/>
          <p:cNvPicPr>
            <a:picLocks noChangeAspect="1" noChangeArrowheads="1"/>
          </p:cNvPicPr>
          <p:nvPr/>
        </p:nvPicPr>
        <p:blipFill>
          <a:blip r:embed="rId23" cstate="print"/>
          <a:srcRect l="20117" t="19865" r="18033" b="9816"/>
          <a:stretch/>
        </p:blipFill>
        <p:spPr bwMode="auto">
          <a:xfrm>
            <a:off x="4956922" y="4023541"/>
            <a:ext cx="348450" cy="264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图片 19" descr="LOF350-20B48无认证标识版"/>
          <p:cNvPicPr>
            <a:picLocks noChangeAspect="1" noChangeArrowheads="1"/>
          </p:cNvPicPr>
          <p:nvPr/>
        </p:nvPicPr>
        <p:blipFill>
          <a:blip r:embed="rId24" cstate="print"/>
          <a:srcRect l="11523" t="12062" r="15929" b="6948"/>
          <a:stretch/>
        </p:blipFill>
        <p:spPr bwMode="auto">
          <a:xfrm>
            <a:off x="5207227" y="3959031"/>
            <a:ext cx="514527" cy="40318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矩形 272"/>
          <p:cNvSpPr/>
          <p:nvPr/>
        </p:nvSpPr>
        <p:spPr bwMode="auto">
          <a:xfrm>
            <a:off x="4969082" y="4393462"/>
            <a:ext cx="6896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000">
                <a:ea typeface="方正黑体简体"/>
              </a:rPr>
              <a:t>3</a:t>
            </a:r>
            <a:r>
              <a:rPr lang="en-US" sz="1000">
                <a:ea typeface="方正黑体简体"/>
              </a:rPr>
              <a:t>-</a:t>
            </a:r>
            <a:r>
              <a:rPr lang="ru-RU" sz="1000">
                <a:ea typeface="方正黑体简体"/>
              </a:rPr>
              <a:t>55</a:t>
            </a:r>
            <a:r>
              <a:rPr lang="zh-CN" sz="1000">
                <a:ea typeface="方正黑体简体"/>
              </a:rPr>
              <a:t>0</a:t>
            </a:r>
            <a:r>
              <a:rPr lang="ru-RU" sz="1000">
                <a:ea typeface="方正黑体简体"/>
              </a:rPr>
              <a:t> Вт</a:t>
            </a:r>
            <a:endParaRPr lang="zh-CN" sz="1000">
              <a:ea typeface="方正黑体简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2C3848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/>
        </p:nvSpPr>
        <p:spPr bwMode="auto">
          <a:xfrm rot="10800000">
            <a:off x="0" y="-2"/>
            <a:ext cx="2476500" cy="2266951"/>
          </a:xfrm>
          <a:custGeom>
            <a:avLst/>
            <a:gdLst>
              <a:gd name="connsiteX0" fmla="*/ 4009169 w 4009169"/>
              <a:gd name="connsiteY0" fmla="*/ 0 h 3962400"/>
              <a:gd name="connsiteX1" fmla="*/ 4009169 w 4009169"/>
              <a:gd name="connsiteY1" fmla="*/ 3962400 h 3962400"/>
              <a:gd name="connsiteX2" fmla="*/ 0 w 4009169"/>
              <a:gd name="connsiteY2" fmla="*/ 3962400 h 3962400"/>
              <a:gd name="connsiteX3" fmla="*/ 31127 w 4009169"/>
              <a:gd name="connsiteY3" fmla="*/ 3731644 h 3962400"/>
              <a:gd name="connsiteX4" fmla="*/ 3816709 w 4009169"/>
              <a:gd name="connsiteY4" fmla="*/ 25258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</p:spPr>
      </p:sp>
      <p:sp>
        <p:nvSpPr>
          <p:cNvPr id="24" name="Freeform 23"/>
          <p:cNvSpPr/>
          <p:nvPr/>
        </p:nvSpPr>
        <p:spPr bwMode="auto">
          <a:xfrm>
            <a:off x="7128530" y="3148298"/>
            <a:ext cx="2004585" cy="1981200"/>
          </a:xfrm>
          <a:custGeom>
            <a:avLst/>
            <a:gdLst>
              <a:gd name="connsiteX0" fmla="*/ 4009169 w 4009169"/>
              <a:gd name="connsiteY0" fmla="*/ 0 h 3962400"/>
              <a:gd name="connsiteX1" fmla="*/ 4009169 w 4009169"/>
              <a:gd name="connsiteY1" fmla="*/ 3962400 h 3962400"/>
              <a:gd name="connsiteX2" fmla="*/ 0 w 4009169"/>
              <a:gd name="connsiteY2" fmla="*/ 3962400 h 3962400"/>
              <a:gd name="connsiteX3" fmla="*/ 31127 w 4009169"/>
              <a:gd name="connsiteY3" fmla="*/ 3731644 h 3962400"/>
              <a:gd name="connsiteX4" fmla="*/ 3816709 w 4009169"/>
              <a:gd name="connsiteY4" fmla="*/ 25258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9169" h="3962400" extrusionOk="0">
                <a:moveTo>
                  <a:pt x="4009169" y="0"/>
                </a:moveTo>
                <a:lnTo>
                  <a:pt x="4009169" y="3962400"/>
                </a:lnTo>
                <a:lnTo>
                  <a:pt x="0" y="3962400"/>
                </a:lnTo>
                <a:lnTo>
                  <a:pt x="31127" y="3731644"/>
                </a:lnTo>
                <a:cubicBezTo>
                  <a:pt x="371858" y="1824802"/>
                  <a:pt x="1895098" y="326789"/>
                  <a:pt x="3816709" y="25258"/>
                </a:cubicBezTo>
                <a:close/>
              </a:path>
            </a:pathLst>
          </a:custGeom>
          <a:solidFill>
            <a:srgbClr val="1F2937"/>
          </a:solidFill>
        </p:spPr>
      </p:sp>
      <p:grpSp>
        <p:nvGrpSpPr>
          <p:cNvPr id="4" name="Group 4"/>
          <p:cNvGrpSpPr/>
          <p:nvPr/>
        </p:nvGrpSpPr>
        <p:grpSpPr bwMode="auto">
          <a:xfrm>
            <a:off x="5405394" y="1063055"/>
            <a:ext cx="3446272" cy="3057515"/>
            <a:chOff x="0" y="0"/>
            <a:chExt cx="9190057" cy="815337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print"/>
            <a:srcRect t="2753" b="2753"/>
            <a:stretch/>
          </p:blipFill>
          <p:spPr bwMode="auto">
            <a:xfrm>
              <a:off x="0" y="0"/>
              <a:ext cx="9190057" cy="8153371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851422" y="1138135"/>
            <a:ext cx="2403350" cy="240335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470040" y="286136"/>
            <a:ext cx="731655" cy="8519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/>
          <a:stretch/>
        </p:blipFill>
        <p:spPr bwMode="auto">
          <a:xfrm>
            <a:off x="8131300" y="3659986"/>
            <a:ext cx="731655" cy="851999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 bwMode="auto">
          <a:xfrm>
            <a:off x="753992" y="2074207"/>
            <a:ext cx="5053199" cy="1625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457200">
              <a:lnSpc>
                <a:spcPts val="4185"/>
              </a:lnSpc>
              <a:defRPr/>
            </a:pPr>
            <a:r>
              <a:rPr lang="en-US" sz="4000" spc="-85">
                <a:solidFill>
                  <a:srgbClr val="FFFFFF"/>
                </a:solidFill>
                <a:latin typeface="Arial Black"/>
              </a:rPr>
              <a:t>AD/DC ИСТОЧНИКИ ПИТАНИЯ</a:t>
            </a: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/>
          <a:stretch/>
        </p:blipFill>
        <p:spPr bwMode="auto">
          <a:xfrm>
            <a:off x="330399" y="4706371"/>
            <a:ext cx="1435298" cy="18245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/>
          <a:stretch/>
        </p:blipFill>
        <p:spPr bwMode="auto">
          <a:xfrm>
            <a:off x="7708605" y="4659076"/>
            <a:ext cx="1154350" cy="277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">
      <a:majorFont>
        <a:latin typeface="Roboto"/>
        <a:ea typeface="Arial"/>
        <a:cs typeface="Arial"/>
      </a:majorFont>
      <a:minorFont>
        <a:latin typeface="Roboto Light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</TotalTime>
  <Words>2867</Words>
  <Application>Microsoft Office PowerPoint</Application>
  <DocSecurity>0</DocSecurity>
  <PresentationFormat>Экран (16:9)</PresentationFormat>
  <Paragraphs>653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45</vt:i4>
      </vt:variant>
    </vt:vector>
  </HeadingPairs>
  <TitlesOfParts>
    <vt:vector size="50" baseType="lpstr">
      <vt:lpstr>1_Тема Office</vt:lpstr>
      <vt:lpstr>Тема Office</vt:lpstr>
      <vt:lpstr>3_Office Theme</vt:lpstr>
      <vt:lpstr>Office Theme</vt:lpstr>
      <vt:lpstr>1_Office Theme</vt:lpstr>
      <vt:lpstr>Слайд 1</vt:lpstr>
      <vt:lpstr>Что в презентации</vt:lpstr>
      <vt:lpstr>MORNSUN – высокотехнологичная инновационная компания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MORNSUN R&amp;D и планы в России</vt:lpstr>
      <vt:lpstr>Слайд 45</vt:lpstr>
    </vt:vector>
  </TitlesOfParts>
  <Company>Krokoz™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Торочков Евгений</cp:lastModifiedBy>
  <cp:revision>1182</cp:revision>
  <dcterms:created xsi:type="dcterms:W3CDTF">2020-06-19T07:47:49Z</dcterms:created>
  <dcterms:modified xsi:type="dcterms:W3CDTF">2023-05-22T15:32:26Z</dcterms:modified>
  <dc:identifier/>
  <dc:language/>
  <cp:version/>
</cp:coreProperties>
</file>